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8" r:id="rId1"/>
  </p:sldMasterIdLst>
  <p:notesMasterIdLst>
    <p:notesMasterId r:id="rId4"/>
  </p:notesMasterIdLst>
  <p:handoutMasterIdLst>
    <p:handoutMasterId r:id="rId166"/>
  </p:handoutMasterIdLst>
  <p:sldIdLst>
    <p:sldId id="270" r:id="rId3"/>
    <p:sldId id="419" r:id="rId5"/>
    <p:sldId id="420" r:id="rId6"/>
    <p:sldId id="273" r:id="rId7"/>
    <p:sldId id="274" r:id="rId8"/>
    <p:sldId id="421" r:id="rId9"/>
    <p:sldId id="422" r:id="rId10"/>
    <p:sldId id="423" r:id="rId11"/>
    <p:sldId id="282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424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426" r:id="rId29"/>
    <p:sldId id="299" r:id="rId30"/>
    <p:sldId id="300" r:id="rId31"/>
    <p:sldId id="428" r:id="rId32"/>
    <p:sldId id="301" r:id="rId33"/>
    <p:sldId id="429" r:id="rId34"/>
    <p:sldId id="430" r:id="rId35"/>
    <p:sldId id="302" r:id="rId36"/>
    <p:sldId id="431" r:id="rId37"/>
    <p:sldId id="304" r:id="rId38"/>
    <p:sldId id="305" r:id="rId39"/>
    <p:sldId id="306" r:id="rId40"/>
    <p:sldId id="432" r:id="rId41"/>
    <p:sldId id="307" r:id="rId42"/>
    <p:sldId id="308" r:id="rId43"/>
    <p:sldId id="303" r:id="rId44"/>
    <p:sldId id="309" r:id="rId45"/>
    <p:sldId id="310" r:id="rId46"/>
    <p:sldId id="311" r:id="rId47"/>
    <p:sldId id="312" r:id="rId48"/>
    <p:sldId id="433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434" r:id="rId65"/>
    <p:sldId id="329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4" r:id="rId79"/>
    <p:sldId id="341" r:id="rId80"/>
    <p:sldId id="437" r:id="rId81"/>
    <p:sldId id="438" r:id="rId82"/>
    <p:sldId id="436" r:id="rId83"/>
    <p:sldId id="342" r:id="rId84"/>
    <p:sldId id="343" r:id="rId85"/>
    <p:sldId id="345" r:id="rId86"/>
    <p:sldId id="346" r:id="rId87"/>
    <p:sldId id="347" r:id="rId88"/>
    <p:sldId id="442" r:id="rId89"/>
    <p:sldId id="348" r:id="rId90"/>
    <p:sldId id="443" r:id="rId91"/>
    <p:sldId id="349" r:id="rId92"/>
    <p:sldId id="350" r:id="rId93"/>
    <p:sldId id="351" r:id="rId94"/>
    <p:sldId id="352" r:id="rId95"/>
    <p:sldId id="353" r:id="rId96"/>
    <p:sldId id="444" r:id="rId97"/>
    <p:sldId id="439" r:id="rId98"/>
    <p:sldId id="354" r:id="rId99"/>
    <p:sldId id="355" r:id="rId100"/>
    <p:sldId id="356" r:id="rId101"/>
    <p:sldId id="357" r:id="rId102"/>
    <p:sldId id="359" r:id="rId103"/>
    <p:sldId id="440" r:id="rId104"/>
    <p:sldId id="371" r:id="rId105"/>
    <p:sldId id="360" r:id="rId106"/>
    <p:sldId id="361" r:id="rId107"/>
    <p:sldId id="445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446" r:id="rId118"/>
    <p:sldId id="447" r:id="rId119"/>
    <p:sldId id="448" r:id="rId120"/>
    <p:sldId id="372" r:id="rId121"/>
    <p:sldId id="373" r:id="rId122"/>
    <p:sldId id="374" r:id="rId123"/>
    <p:sldId id="375" r:id="rId124"/>
    <p:sldId id="376" r:id="rId125"/>
    <p:sldId id="449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07" r:id="rId163"/>
    <p:sldId id="408" r:id="rId164"/>
    <p:sldId id="409" r:id="rId165"/>
  </p:sldIdLst>
  <p:sldSz cx="9144000" cy="6858000" type="screen4x3"/>
  <p:notesSz cx="7099300" cy="10234295"/>
  <p:defaultTextStyle>
    <a:defPPr>
      <a:defRPr lang="en-AU"/>
    </a:defPPr>
    <a:lvl1pPr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8060402020202020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8000"/>
    <a:srgbClr val="A47B38"/>
    <a:srgbClr val="CCFFFF"/>
    <a:srgbClr val="66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ä¸­åº¦æ ·å¼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90" autoAdjust="0"/>
    <p:restoredTop sz="75879" autoAdjust="0"/>
  </p:normalViewPr>
  <p:slideViewPr>
    <p:cSldViewPr snapToObjects="1">
      <p:cViewPr varScale="1">
        <p:scale>
          <a:sx n="70" d="100"/>
          <a:sy n="70" d="100"/>
        </p:scale>
        <p:origin x="1362" y="60"/>
      </p:cViewPr>
      <p:guideLst>
        <p:guide orient="horz" pos="2160"/>
        <p:guide pos="289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856"/>
    </p:cViewPr>
  </p:sorter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9" Type="http://schemas.openxmlformats.org/officeDocument/2006/relationships/tableStyles" Target="tableStyles.xml"/><Relationship Id="rId168" Type="http://schemas.openxmlformats.org/officeDocument/2006/relationships/viewProps" Target="viewProps.xml"/><Relationship Id="rId167" Type="http://schemas.openxmlformats.org/officeDocument/2006/relationships/presProps" Target="presProps.xml"/><Relationship Id="rId166" Type="http://schemas.openxmlformats.org/officeDocument/2006/relationships/handoutMaster" Target="handoutMasters/handoutMaster1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l" defTabSz="96647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75300" y="0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>
                <a:latin typeface="Times New Roman" pitchFamily="18" charset="0"/>
              </a:defRPr>
            </a:lvl1pPr>
          </a:lstStyle>
          <a:p>
            <a:fld id="{B8DD1BC6-AC36-4FF9-8238-2532DC363B4C}" type="datetime3">
              <a:rPr lang="en-AU" altLang="zh-CN"/>
            </a:fld>
            <a:endParaRPr lang="en-AU" altLang="zh-CN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5437188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l" defTabSz="96647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75300" y="9723438"/>
            <a:ext cx="1524000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6470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3AE3AA9-9C28-45C2-B088-304FC1BDB77A}" type="slidenum">
              <a:rPr lang="en-AU" altLang="zh-CN"/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l" defTabSz="96647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Morgan Kaufmann Publishers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>
            <a:lvl1pPr algn="r" defTabSz="966470">
              <a:defRPr sz="1300">
                <a:latin typeface="Times New Roman" pitchFamily="18" charset="0"/>
              </a:defRPr>
            </a:lvl1pPr>
          </a:lstStyle>
          <a:p>
            <a:fld id="{4258AB47-D1CA-4C9D-800D-3A82B0415FE5}" type="datetime3">
              <a:rPr lang="en-AU" altLang="zh-CN"/>
            </a:fld>
            <a:endParaRPr lang="en-AU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2513"/>
            <a:ext cx="5207000" cy="46037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t" anchorCtr="0" compatLnSpc="1"/>
          <a:lstStyle/>
          <a:p>
            <a:pPr lvl="0"/>
            <a:r>
              <a:rPr lang="en-AU" noProof="0" smtClean="0"/>
              <a:t>Click to edit Master text styles</a:t>
            </a:r>
            <a:endParaRPr lang="en-AU" noProof="0" smtClean="0"/>
          </a:p>
          <a:p>
            <a:pPr lvl="1"/>
            <a:r>
              <a:rPr lang="en-AU" noProof="0" smtClean="0"/>
              <a:t>Second level</a:t>
            </a:r>
            <a:endParaRPr lang="en-AU" noProof="0" smtClean="0"/>
          </a:p>
          <a:p>
            <a:pPr lvl="2"/>
            <a:r>
              <a:rPr lang="en-AU" noProof="0" smtClean="0"/>
              <a:t>Third level</a:t>
            </a:r>
            <a:endParaRPr lang="en-AU" noProof="0" smtClean="0"/>
          </a:p>
          <a:p>
            <a:pPr lvl="3"/>
            <a:r>
              <a:rPr lang="en-AU" noProof="0" smtClean="0"/>
              <a:t>Fourth level</a:t>
            </a:r>
            <a:endParaRPr lang="en-AU" noProof="0" smtClean="0"/>
          </a:p>
          <a:p>
            <a:pPr lvl="4"/>
            <a:r>
              <a:rPr lang="en-AU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l" defTabSz="966470">
              <a:defRPr sz="1300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AU"/>
              <a:t>Chapter 4 — The Processor</a:t>
            </a:r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6661" tIns="48331" rIns="96661" bIns="48331" numCol="1" anchor="b" anchorCtr="0" compatLnSpc="1"/>
          <a:lstStyle>
            <a:lvl1pPr algn="r" defTabSz="966470">
              <a:defRPr sz="1300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3354F750-5522-44CC-9813-BC2734012842}" type="slidenum">
              <a:rPr lang="en-AU" altLang="zh-CN"/>
            </a:fld>
            <a:endParaRPr lang="en-AU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0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2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3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5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7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8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9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2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5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7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8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9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0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3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4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5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7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8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9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0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2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3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4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5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7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8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9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0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ACB730E-DC5C-438E-B773-870305A4655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F164723-89EA-402F-8AA8-FA9655CB017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BEEE1AD-0A3C-4936-AA48-0422521C741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0793F60-1842-4295-A7E0-7388A2ECBF1B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812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FF59F94-2388-48E7-AD5E-57524C1F44A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12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812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11310EF-D076-4DE8-8407-1C2F37A3E53B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12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12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464003C-63BB-4F4C-B3A6-64864FDCCFA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33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833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D828EDB-975E-445E-9D8B-D31E8AACBC0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33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33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853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AC53D92-7794-49B4-89AE-6699B861036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53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853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E6F003A-61B9-4740-B898-7362A1E6C7C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53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53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E90B663-D35F-43E6-A7ED-93D5DB0E287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73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873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29625BD-9B46-4DB3-AEAA-19110B1873F3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73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73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894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3186921-7B3A-42B8-A7F8-C64501032B7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94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894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37389B5-5C66-4CE7-82C5-B6874525895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894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94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20562D7-1A0F-4167-9E16-349DF848617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14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14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806E668-BD0F-4282-BB97-F4B86D2C581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14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14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35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3095C0A-403C-43FE-A619-3A1FBDB3273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35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35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6F56D63-C4AB-43AA-8E10-1E7F0C39C5D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35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35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C1375B0-AC29-419F-A7DF-A966AE20B55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55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55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7A44CB9-5179-4E51-98AB-E8D68B7D705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55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55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A4486EC-92F5-45DD-9407-49D896707D35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76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76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353B508-3F57-4C66-AFB2-D0549EC77C2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76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76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2CA1514-BE70-4AA2-93E5-9E646E82A5E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1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0655767-7998-4FC8-B047-53FDE60388F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496BD63-C4AC-45D4-A28E-19B8E845DF2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96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996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4230913-4771-487C-B923-7AD1024A2DF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996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96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5D404D6-1197-45D4-968B-E92424504AB5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17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017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9F40AEC-07C1-496B-ADA7-40E1F183C35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17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17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AD1E2A8-78DA-44AA-9425-C5F2A79F90A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37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037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C36205D-2097-4A21-B1AC-94528893E3F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37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37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D8A3E8D-3669-4A81-AA36-4AD4E11458C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58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058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D1F3AE7-84A8-4AB0-84F1-10D7DC84BA2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58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58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078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8B1423F-94FC-4FE9-AA6E-9F8BC68BD72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78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078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ABFFEEB-0750-4C7A-814F-3A51606BBE4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78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78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50EF860-96CB-48B3-BB47-BD1476E7896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99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099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0F2A457-698F-4845-8EF6-5395243E2A8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099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99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7DDFCEC-5C5F-41C1-8921-EFB075A124A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19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119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21A368B-E59B-4AA7-90EA-32A62DD402F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19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19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9A8BCDC-DFCC-4FF8-ACCF-1F8981EAD5E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40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140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BF2901C-421D-4897-897F-B961A0E038C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40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40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6FDCCB3-6BD7-48DE-ABAF-F8FE8D57E61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ADD7320-739A-42F8-9B54-AB14305AD3B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8ADE0CD-116E-4E12-8876-D327F533A38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60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160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B3EE71D-0415-4E5C-863B-D204086EF52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60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60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89A8091-FCC6-4411-A0D9-D92E3DCE03A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81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181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6741475-53C8-4474-B6A5-DB26AFC7BFF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181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81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252EC73-FD08-4102-8365-B359B0AE2CE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01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201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7A1E433-E67F-424B-90E1-6CF5B9344B9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01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01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222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79C6DA0-7840-48A6-8B26-FAD5B6D584C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22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222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5DBE36C-ABEB-4907-BE78-9CE50EF3E8F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22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22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242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2960B29-4133-47BA-B44E-FA7906FE74C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42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242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8830092-9A09-4F8A-9A0D-88341429719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42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42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4A73852-C7F8-42DE-AD88-CE9B62884E3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63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263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53410BE-D344-4041-831D-E3F8A9DFFFD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63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63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5D2D3B3-9B14-4732-BC72-4E4B5089071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83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283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8347E68-2BF5-4FCA-BF39-1C9A3DF177E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283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83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04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69F910F-312B-4772-AF46-1FAAD30D1F0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04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04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4673E52-4809-40C3-B927-3E333991F1D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04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24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4C18930-B4B0-4E2D-8A72-EFB2BB3CCCD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24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24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751F1A3-A1FD-4600-AB35-17CE9F93F4C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24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24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D8891F8-1A97-4FC5-A4ED-F61C746B4A5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45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45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CA73E97-F27F-4DA0-B878-24BAC0B1BDD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45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5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14B0CFC-52CD-4BAE-A7FA-1472C5A8100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6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6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92A9FFD-BDD1-494D-ACBE-191F73109D93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6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6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65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563E47C-E789-4E1F-9862-A80F9FCB036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65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65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9F841F9-826E-4C68-B9F9-24487825D8E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65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65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385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B46EA8D-6BF9-4A66-9F81-20D4B72DA45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85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385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5B81E9B-0149-4C3B-859D-996F38AB6E2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385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85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39099E2-41DF-4B88-B0B6-91DDE1DF6B1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06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406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C180B5E-564C-4CA4-8E55-7B81915AD53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06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06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9C716F1-E9FD-4635-80F9-CAF58BA914D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26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426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4595422-A5E7-409B-A429-C554C3708CB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26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26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447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33739FB-E224-4947-A012-DC1CEE28186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47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447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4B0205E-1D31-4F96-869C-01D5522578BB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47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47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467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99B12A5-BD6D-4220-BBD2-FD140EC87B3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67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467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FF4D7C7-B80E-48E6-B0B2-54560303058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67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67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488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ACCCA95-9E5A-4B85-A13A-B458D4A61DB0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88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488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D0DE74D-52BC-45C6-9FDE-A389BFB85B3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488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88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08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D50742F-4596-42C3-996E-23848C32B8D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08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08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99E51D3-C1FA-443F-9549-174F2E4CAFD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08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08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29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ABC5877-AA30-4DC9-AF05-45E3BFDC9C5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29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29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85C60FD-CD1C-4D4D-A8EF-BDB9FCECD30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29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29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49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C879F9D-D694-482C-875A-C22A5BAC5EA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49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49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C20AACA-F9E0-4AA3-A3DF-19C06A86EC5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49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49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F3F6BD6-239C-4D65-B9FF-59EF2999696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6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76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92A9ACE-712D-4676-ADC6-7776C6AA8B2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6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70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987A383-43B8-4721-BC7B-7197FDAC3D2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70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70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A02F99F-D4E2-4FC3-BC37-351108C4AE4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70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70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590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08EC4F1-1189-4114-BE4E-4E1ADE2A349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90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590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BA57FC4-005F-4DCF-AA29-C771AD0203E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590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90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611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F7982EF-6A95-4872-BE5E-DCBBBBDB18E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11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611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4709B73-E8DB-43AA-9CB2-421177B73B3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11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11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631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70ABC57-377C-4A10-A6E1-1DA198A3962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31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631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19CE7F3-81CB-4D84-AEF7-A8306FD0AB3B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31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31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F7C44D2-DA19-423E-9CCA-D834A0F6978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52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652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F0C570E-DD2F-416C-90B3-F8E202DFEE1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652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52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5A3FC96-F13B-4499-9C7E-4EF719BCDBE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54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754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5617ACE-B1F6-4AF5-8E4D-1717821F60A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54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54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AFA85D5-E82C-409E-AFAF-C5E15630601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75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775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EA1FF2E-E861-4A5A-BE01-A3B2D21E01B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75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75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34C88F9-AF2A-47B3-A704-A0D5DEB86C7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95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795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DB922DE-7872-4F3D-AD48-94C4C3AFE74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795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95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3AE52BE-3F63-4B97-821A-844C1160B58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97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297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5A21B81-EB40-4282-B43E-545DD55B86B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297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E479E4B-298B-4125-A2AD-F3B830AE8F6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17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17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AADF5B0-4510-4190-BF66-3F6A8BBF6CF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17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2C59E47-6CAC-4920-BB16-EF6FCC4F203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37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37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850F420-EEB3-47E5-AC25-DA088F5413D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37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37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2ABDF48-B557-43D7-8954-12919989847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58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58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7C0F9E8-06ED-4CF2-BEDC-0B2A40DC3A8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58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58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2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76570A8-B48D-4346-AB08-E99E125D303F}" type="slidenum">
              <a:rPr lang="zh-CN" altLang="en-US" sz="1300">
                <a:latin typeface="Times New Roman" pitchFamily="18" charset="0"/>
              </a:rPr>
            </a:fld>
            <a:endParaRPr lang="zh-CN" altLang="en-US" sz="130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FF6BD58-424A-4659-9E8A-E10D10BEEE1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78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78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4CE765B-9516-45C6-B3A4-637D1F61C68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78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78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baseline="0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97394EA-783D-47F6-A726-7B22FE9E9B9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99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399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3A56873-C254-49C2-A80D-2E30744A3FC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399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E871FA0-11AB-414D-95E4-51A7DE8281D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19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419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E7CD6A5-C38A-4F8A-8B99-411004A2FDC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19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9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52494D6-6F2C-4806-A36C-2F588A3AE38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40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440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ABE2D21-ABB7-4B67-AE64-4B7F0E4DFB7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40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EDFC1CE-C143-456D-A275-EA4E1539F84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60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460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1C86802-75B5-4D03-B07A-2FB21117AA9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60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456DD75-E7D0-49FE-8CE2-141DC60F77C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81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481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8D0E20B-8084-43B4-B56C-4EA7968795E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481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62FD5D3-1DCE-4BAB-88BB-B0AD09683F0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01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01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5B08601-6902-4260-A6B3-01CAA7B8A59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01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B52E8D0-F3DC-48B9-896D-B256A419F180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22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22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71C3EB0-41FB-4213-A6D2-6E28FC6FF76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22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22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6C42E58-F300-4FB1-AE85-1885ADDBCFC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42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42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0308CEB-20F1-491E-A896-81923FBBC82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42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96647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defTabSz="96647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</a:pPr>
            <a:fld id="{799A55EE-D7F3-41A3-89E7-E5173F1A2FA6}" type="slidenum">
              <a:rPr lang="zh-CN" altLang="en-US">
                <a:latin typeface="Arial" panose="02080604020202020204" charset="0"/>
              </a:rPr>
            </a:fld>
            <a:endParaRPr lang="zh-CN" altLang="en-US">
              <a:latin typeface="Arial" panose="0208060402020202020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51ED338-7A3A-4E54-B730-5A50785B318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AC3045A-E24D-440B-8DF6-119EEE36A4A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35162B7-5530-4D6C-B3DD-F6CFC1F90C4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6D0B49B-78CE-435F-A5AF-CA80A626844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2CEB44E-5AB8-42EE-8A91-0F02D682902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04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604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A311440-FFFE-4594-ADBD-344515AFF29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04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04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95633F8-497F-466B-8110-D11189E7EEF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24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624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5CD3F67-77E7-4DE8-A8BD-FDA36421516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24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24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B5DBF16-D57E-44C0-A351-5EBDDF29DB7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45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645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5AAE632-A4B2-4D18-B0D2-57FD7637C4E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45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45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FE6B0F2-BEB6-4804-B08D-F66E66BE0C6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65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665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EC047EF-847F-44BB-9216-F07847D53CE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65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65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ECF731C-BE8D-475C-9135-6512ED34142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86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686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27C0837-63E2-4A59-A211-60AFC68BB21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686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86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2F82F2A-B4DB-4441-B579-F679B749782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3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3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AE7B195-A1F6-418E-B9D8-B1CD8292176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3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3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BFEB9C2-C86E-416E-A1A1-656EC58E4B9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06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06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245F235-131D-4EE9-80D5-6F946A0FB76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06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CE69E20-0BFF-4DBE-81EE-EFE3CE99BBD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27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27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DE564E3-2AD6-45A3-8EBB-484050C405C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27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27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CEBECFD-DA6A-4597-85A1-491F7983BBD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47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47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B85E7CD-49E5-41C7-9060-0B65A2BE6ED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47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47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DAF1921-2400-44E7-AD20-3B94FCE7282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68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68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D6288D2-2B1E-47AD-B6A4-AD859D2CB24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68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68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1DFA3CF-6D28-4F8B-BA67-6FF94E53F1F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88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788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7441C69-84C2-40E6-BC3A-0644F68AF5B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788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88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6411C14-7590-4A7C-A79A-F6240D3B9D6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09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809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54DD166-682C-47B2-B441-5ADC5BC3EF1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09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09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6D7B129-3BDC-4BAE-A68B-8BA2244656D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29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829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AFC9AFB-F0A4-416A-9B4E-A5EE486CFFAB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29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29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2936FC4-18C6-4938-B84B-86E0C66E3B4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49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849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99EE8AD-4A1F-46CB-B901-E9738688FA3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49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49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1C9D1F3-9134-4617-86D8-34DF2B8BB66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70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870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89AABA7-DEBD-43A7-A20F-33ED7E3B7F7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70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70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A1FDB44-BDEF-4530-ACE0-12D5B5D7C82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90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890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2E7D184-4EA4-4D5A-AAB9-DBC47AFF5FC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890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90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2D7D73F-6D58-4BCC-8696-25A7F45FFC8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11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911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2EA3F18-93FE-4747-8EE6-803ACEAD1450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11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11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07A85D1-8B7E-4715-A4A3-B9246E9799E0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31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931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4DAAC2D-2D94-4DF1-B0AA-A93D6835A4F3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31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31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2F35C46-208B-44D0-99AA-0C1C8337D08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52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952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E5D8681-0698-4DF4-8D9E-A18999C270A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52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52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55917FB-18BD-419F-B26F-1938031EF5C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72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972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F4AAE4D-5CDF-4A22-80CF-EAF617888EE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72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72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8C632795-8DFA-4E0B-9D38-824ACCD2304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93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993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AA21F4B-C639-45E7-81DD-C256A778257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993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993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E9E41F4-6567-44CA-B896-E1852D77789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13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013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DDF317C-536B-4B53-AF03-83E69CA6BB3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13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13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68A9D0F-046A-4886-AAD9-0B2694B5BBF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34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034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DCFB26F-BD09-44F3-9043-2047116C8D8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34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34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3B366D8-68E4-48CD-A081-F510A8C02EE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54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054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FC58F99-F76D-4BBE-8195-C87011A2BE3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54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54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209440E-D5B8-45BB-B123-984F9F8D6D2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75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075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9345297-1DCC-4ACC-8ABC-124150BA8C6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75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75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16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9BE907A-B286-47F1-9C9F-1CB35B3F28CC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16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116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56FA473-6195-4D31-84FD-2D8B41407E7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16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CEE4C16-4FBB-457A-A195-9392A71560EA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95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095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3F552E5-DB44-4474-94C6-744057CEBA1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095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95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B9C1939-5BAC-4FC7-9EA3-0CEA2F16498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36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136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D6BD283-2E63-4B50-ACB6-4121EE9F93A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36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36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613428E-8E50-49E2-AE26-BF78EBF30CC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57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157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383AA37-D735-4AB4-A7A7-77CD99EDF52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57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57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5E28BF3-567B-4E4D-96F2-22F96AB5741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77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177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D56C198-4097-4AD1-A7D9-B2176420157E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77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77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F697A84-72A2-4371-B791-A9D3046B2D0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98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198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C5C73E8-2850-47D4-B98E-6F3FB3E23F2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198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98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AFB95EA-3D6D-4A4E-AD1B-E0EAE61B865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18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218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48C55CE-81CA-47CD-A2F4-465C5B48CF0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18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18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30C93C0-0839-4405-91EC-3775312C17C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39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239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E516EC2-AFDC-4B11-8AAE-6EE8B5785C7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39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39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7687732-5053-4A80-A7FE-D4918A06671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59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259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E9631C4-58D4-481E-B716-F37B6629D20F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59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59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0155C55-94D7-42E4-9965-A644FDF79FB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80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280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3979C37-F23E-467D-9192-3F3E729F8553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280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80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dirty="0" smtClean="0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C787337-1D1D-431E-B300-6D8D4735829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005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00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A25F220-CE77-4C84-A164-B8FBEC1A03D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00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005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5B79DE8-A671-4FCF-B585-7C325320019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210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21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7927179-194B-43C2-810B-C4C97DFE0454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21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210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9DD9532-D949-4D76-924E-F50DBBB1F6AE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4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4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D3F7DDC-CDD6-4735-9DDA-8DB163A6CDE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41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415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9632A83-9E13-4EBB-8E51-A4E10B59464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619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61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5A3C045-F18A-4E2A-B0F5-F2B1B2B274D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61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619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4427322-D888-4BB8-A74B-26012E8CC8B2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824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382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31EC8A3-162C-4D13-959A-E124FC448F7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382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3824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09AF8DB-9D53-45E0-9494-49B12B0B650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029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402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CFFCDEC-1275-4AAD-82E4-A379F527A10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02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029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05EABD1-3EFC-4D15-A2DD-B9C7905B987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2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42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D6CE089-FFE0-4375-BAA5-1AD99706F7C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2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2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44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D99202A-8B4F-4D81-B2FB-E5F30488B08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4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44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B529AA1-A568-40BB-851D-118EBB43BA6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4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43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en-US" altLang="zh-CN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2BD15A7-14DA-4029-B61C-16BD502DE70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3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74DC027-12A6-4CD0-BF2C-9186C1907F7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3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3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B976311-8415-4C83-A693-7B4E43B497A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643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464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4C0FC14-DA73-46B0-A41B-64B225BE014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64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64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F50880D-C416-4B90-A364-2BE75636C60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8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48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16BB52E-ABAF-4ADE-98B0-E66B80D5EA1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48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48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E7DF6D3-0C0B-4839-BAD7-FC4C8859A780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258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25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CC171F5-F6DE-42BC-A5FD-27C89CA269B8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25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8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053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1F1D782-7743-4602-B97F-9252B7DFAAE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053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05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709FAB2-857D-4ADD-BF02-32E3C9ECAB7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05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053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022A83B-6758-459A-9B87-066CCF90C858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462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46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62204F2-CB14-435E-A799-48ED3BAFDDE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46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463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E40F2D0-3263-4D99-9B9A-0091ED69DDE3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667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66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3B0F2E9A-ADA9-443D-978D-D7A7051BC2A2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66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66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587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18F441B-BFBF-4D20-9EC4-C368EA03E92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87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587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EBF76364-2462-4BE5-8F65-8F35E1009F2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587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872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28AE6D6-2044-4EE2-92AA-DEBC425AE654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07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607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3A0E596-468D-444A-AA87-BC7FADDB908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07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077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9E3D879E-6119-4EF1-9E4B-4C9185DD06E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4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BD0EA0C-7E74-4855-A0D8-1DF6DC14450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4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415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CD2B4B6-BC00-492E-998E-528F82380661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282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628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69A625F-DF00-40BE-AD29-65C1E4474A01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28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282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4EDA696-EC84-46CF-A3F3-C6A097E1271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486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648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78BED160-EBFC-440F-84ED-8222F4C5991D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48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487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5047E58F-AEE1-41BF-959B-C55465222DC9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691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669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FA812358-AF0C-485F-BCE1-91594DE57A7A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69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691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6896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D46E7008-78B5-4EB4-8A7B-17077096B2C7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896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689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088BAC09-21FC-45F2-AB16-BDE4EB93D795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689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896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4FF34E93-1A75-4ABD-8D1E-01BD6F03155D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306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30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CB03D49-E0EE-412A-AAD3-C3B9E300CB29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30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306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Morgan Kaufmann Publishers</a:t>
            </a:r>
            <a:endParaRPr lang="en-AU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258AB47-D1CA-4C9D-800D-3A82B0415FE5}" type="datetime3">
              <a:rPr lang="en-AU" altLang="zh-CN" smtClean="0"/>
            </a:fld>
            <a:endParaRPr lang="en-AU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AU" smtClean="0"/>
              <a:t>Chapter 4 — The Processor</a:t>
            </a:r>
            <a:endParaRPr lang="en-AU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3354F750-5522-44CC-9813-BC2734012842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C97509D1-AAE7-4789-86B2-9CC9BECD53DF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510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51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A57D53B6-A9B4-4D70-AD92-F37FDF261E0C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51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511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25A6672D-61EB-4ABF-BEF3-D2E4E4C09CBB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7156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71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679EF251-30DB-46DA-B66A-CD7D37461746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71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715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Morgan Kaufmann Publishers</a:t>
            </a:r>
          </a:p>
        </p:txBody>
      </p:sp>
      <p:sp>
        <p:nvSpPr>
          <p:cNvPr id="17920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BA167D25-658A-4E6F-84F3-B6BE48C0E726}" type="datetime3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920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l"/>
            <a:r>
              <a:rPr lang="en-AU" altLang="zh-CN" sz="1300" smtClean="0">
                <a:latin typeface="Times New Roman" pitchFamily="18" charset="0"/>
              </a:rPr>
              <a:t>Chapter 4 — The Processor</a:t>
            </a:r>
          </a:p>
        </p:txBody>
      </p:sp>
      <p:sp>
        <p:nvSpPr>
          <p:cNvPr id="1792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 defTabSz="966470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defTabSz="96647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r"/>
            <a:fld id="{1AC2852A-A143-4258-97CD-650101F16E77}" type="slidenum">
              <a:rPr lang="en-AU" altLang="zh-CN" sz="1300">
                <a:latin typeface="Times New Roman" pitchFamily="18" charset="0"/>
              </a:rPr>
            </a:fld>
            <a:endParaRPr lang="en-AU" altLang="zh-CN" sz="1300">
              <a:latin typeface="Times New Roman" pitchFamily="18" charset="0"/>
            </a:endParaRPr>
          </a:p>
        </p:txBody>
      </p:sp>
      <p:sp>
        <p:nvSpPr>
          <p:cNvPr id="1792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79207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7"/>
          <p:cNvSpPr>
            <a:spLocks noChangeArrowheads="1"/>
          </p:cNvSpPr>
          <p:nvPr/>
        </p:nvSpPr>
        <p:spPr bwMode="auto">
          <a:xfrm>
            <a:off x="1619250" y="1125538"/>
            <a:ext cx="28575" cy="5732462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981200" y="1987550"/>
            <a:ext cx="36513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" name="Rectangle 37"/>
          <p:cNvSpPr>
            <a:spLocks noChangeArrowheads="1"/>
          </p:cNvSpPr>
          <p:nvPr/>
        </p:nvSpPr>
        <p:spPr bwMode="auto">
          <a:xfrm>
            <a:off x="1763713" y="2708275"/>
            <a:ext cx="7380287" cy="73025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" name="Rectangle 38"/>
          <p:cNvSpPr>
            <a:spLocks noChangeArrowheads="1"/>
          </p:cNvSpPr>
          <p:nvPr userDrawn="1"/>
        </p:nvSpPr>
        <p:spPr bwMode="auto">
          <a:xfrm>
            <a:off x="0" y="0"/>
            <a:ext cx="9144000" cy="1125538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>
            <a:noFill/>
            <a:miter lim="800000"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" name="Rectangle 46"/>
          <p:cNvSpPr>
            <a:spLocks noChangeArrowheads="1"/>
          </p:cNvSpPr>
          <p:nvPr/>
        </p:nvSpPr>
        <p:spPr bwMode="auto">
          <a:xfrm>
            <a:off x="0" y="1125538"/>
            <a:ext cx="9144000" cy="1746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1619250" y="549275"/>
            <a:ext cx="28575" cy="576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" name="Group 13"/>
          <p:cNvGrpSpPr/>
          <p:nvPr userDrawn="1"/>
        </p:nvGrpSpPr>
        <p:grpSpPr bwMode="auto">
          <a:xfrm>
            <a:off x="1774825" y="104775"/>
            <a:ext cx="6084888" cy="868363"/>
            <a:chOff x="1774113" y="104757"/>
            <a:chExt cx="6084936" cy="868541"/>
          </a:xfrm>
        </p:grpSpPr>
        <p:sp>
          <p:nvSpPr>
            <p:cNvPr id="12" name="TextBox 15"/>
            <p:cNvSpPr txBox="1"/>
            <p:nvPr userDrawn="1"/>
          </p:nvSpPr>
          <p:spPr>
            <a:xfrm>
              <a:off x="1774113" y="104757"/>
              <a:ext cx="6084936" cy="55415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r>
                <a:rPr lang="en-GB" altLang="zh-CN" sz="3000" b="1" dirty="0">
                  <a:solidFill>
                    <a:schemeClr val="bg1"/>
                  </a:solidFill>
                  <a:latin typeface="Corbel" panose="020B0503020204020204" pitchFamily="34" charset="0"/>
                  <a:ea typeface="宋体" panose="02010600030101010101" pitchFamily="2" charset="-122"/>
                </a:rPr>
                <a:t>COMPUTER ORGANIZATION AND DESIGN</a:t>
              </a:r>
              <a:endParaRPr lang="en-US" altLang="zh-CN" sz="3000" b="1" dirty="0">
                <a:solidFill>
                  <a:schemeClr val="bg1"/>
                </a:solidFill>
                <a:latin typeface="Corbel" panose="020B0503020204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Box 16"/>
            <p:cNvSpPr txBox="1">
              <a:spLocks noChangeArrowheads="1"/>
            </p:cNvSpPr>
            <p:nvPr userDrawn="1"/>
          </p:nvSpPr>
          <p:spPr bwMode="auto">
            <a:xfrm>
              <a:off x="2844096" y="573166"/>
              <a:ext cx="3957669" cy="4001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 algn="ctr"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r>
                <a:rPr lang="en-GB" altLang="zh-CN" sz="2000">
                  <a:solidFill>
                    <a:schemeClr val="bg1"/>
                  </a:solidFill>
                  <a:ea typeface="宋体" panose="02010600030101010101" pitchFamily="2" charset="-122"/>
                </a:rPr>
                <a:t>The Hardware/Software Interface</a:t>
              </a:r>
              <a:endParaRPr lang="en-US" altLang="zh-CN" sz="200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41996" name="Rectangle 1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409825" y="1844675"/>
            <a:ext cx="5832475" cy="762000"/>
          </a:xfrm>
        </p:spPr>
        <p:txBody>
          <a:bodyPr anchor="t"/>
          <a:lstStyle>
            <a:lvl1pPr>
              <a:defRPr>
                <a:latin typeface="Arial Black" pitchFamily="34" charset="0"/>
              </a:defRPr>
            </a:lvl1pPr>
          </a:lstStyle>
          <a:p>
            <a:r>
              <a:rPr lang="en-AU"/>
              <a:t>Chapter …</a:t>
            </a:r>
          </a:p>
        </p:txBody>
      </p:sp>
      <p:sp>
        <p:nvSpPr>
          <p:cNvPr id="41997" name="Rectangle 1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2409825" y="2924175"/>
            <a:ext cx="5832475" cy="579438"/>
          </a:xfrm>
        </p:spPr>
        <p:txBody>
          <a:bodyPr>
            <a:spAutoFit/>
          </a:bodyPr>
          <a:lstStyle>
            <a:lvl1pPr marL="0" indent="0">
              <a:buFont typeface="Wingdings" charset="2"/>
              <a:buNone/>
              <a:defRPr>
                <a:latin typeface="Arial Black" pitchFamily="34" charset="0"/>
              </a:defRPr>
            </a:lvl1pPr>
          </a:lstStyle>
          <a:p>
            <a:r>
              <a:rPr lang="en-AU"/>
              <a:t>Subtitle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92D7E56-F3AE-4291-A548-00347DDE259B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6888163" y="146050"/>
            <a:ext cx="2066925" cy="60912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84213" y="146050"/>
            <a:ext cx="6051550" cy="60912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7D0E291-2FF2-4F1A-9CC4-C8712224414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8805438B-1B92-4A17-9AD9-250673347AE8}" type="datetime1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ctr">
              <a:defRPr>
                <a:ea typeface="宋体" panose="02010600030101010101" pitchFamily="2" charset="-122"/>
              </a:defRPr>
            </a:lvl1pPr>
          </a:lstStyle>
          <a:p>
            <a:fld id="{DFD8C168-6AA9-49F3-9DF6-14F747473E3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2BC4159C-8FB5-4701-B7E8-AE7E0381651F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93519630-AD3B-4ED1-8568-DCE719C3E63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84213" y="1125538"/>
            <a:ext cx="4059237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95850" y="1125538"/>
            <a:ext cx="4059238" cy="51117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4FE190A8-4B15-4B07-9093-E40070C8BF5D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E98EE2A0-AC2C-43D3-8C1A-F9CCA822E957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BBE2E777-B25D-4BA7-B547-DA55A063C142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C864C6AC-598F-4A68-B9F3-23A11D28311E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DE9E1CF-BE51-4330-B467-F864CE9CECE2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A4B7A9AC-0528-4FE9-A8BE-60A9B4661429}" type="slidenum">
              <a:rPr lang="en-AU" altLang="zh-CN"/>
            </a:fld>
            <a:endParaRPr lang="en-AU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6"/>
          <p:cNvSpPr>
            <a:spLocks noChangeArrowheads="1"/>
          </p:cNvSpPr>
          <p:nvPr/>
        </p:nvSpPr>
        <p:spPr bwMode="auto">
          <a:xfrm>
            <a:off x="468313" y="260350"/>
            <a:ext cx="36512" cy="3816350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684213" y="146050"/>
            <a:ext cx="8259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/>
          <a:p>
            <a:pPr lvl="0"/>
            <a:r>
              <a:rPr lang="en-AU" altLang="zh-CN" smtClean="0"/>
              <a:t>Click to edit Master title style</a:t>
            </a:r>
          </a:p>
        </p:txBody>
      </p:sp>
      <p:sp>
        <p:nvSpPr>
          <p:cNvPr id="1028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213" y="1125538"/>
            <a:ext cx="8270875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AU" altLang="zh-CN" smtClean="0"/>
              <a:t>Click to edit Master text styles</a:t>
            </a:r>
            <a:endParaRPr lang="en-AU" altLang="zh-CN" smtClean="0"/>
          </a:p>
          <a:p>
            <a:pPr lvl="1"/>
            <a:r>
              <a:rPr lang="en-AU" altLang="zh-CN" smtClean="0"/>
              <a:t>Second level</a:t>
            </a:r>
            <a:endParaRPr lang="en-AU" altLang="zh-CN" smtClean="0"/>
          </a:p>
          <a:p>
            <a:pPr lvl="2"/>
            <a:r>
              <a:rPr lang="en-AU" altLang="zh-CN" smtClean="0"/>
              <a:t>Third level</a:t>
            </a:r>
            <a:endParaRPr lang="en-AU" altLang="zh-CN" smtClean="0"/>
          </a:p>
          <a:p>
            <a:pPr lvl="3"/>
            <a:r>
              <a:rPr lang="en-AU" altLang="zh-CN" smtClean="0"/>
              <a:t>Fourth level</a:t>
            </a:r>
            <a:endParaRPr lang="en-AU" altLang="zh-CN" smtClean="0"/>
          </a:p>
          <a:p>
            <a:pPr lvl="4"/>
            <a:r>
              <a:rPr lang="en-AU" altLang="zh-CN" smtClean="0"/>
              <a:t>Fifth level</a:t>
            </a:r>
          </a:p>
        </p:txBody>
      </p:sp>
      <p:sp>
        <p:nvSpPr>
          <p:cNvPr id="40979" name="Rectangle 1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92275" y="6381750"/>
            <a:ext cx="7272338" cy="3587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400" b="1" smtClean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AU" altLang="zh-CN"/>
              <a:t>Chapter 4 — The Processor — </a:t>
            </a:r>
            <a:fld id="{05D145DD-B948-471A-88D7-647EE760B6AD}" type="slidenum">
              <a:rPr lang="en-AU" altLang="zh-CN"/>
            </a:fld>
            <a:endParaRPr lang="en-AU" altLang="zh-CN"/>
          </a:p>
        </p:txBody>
      </p:sp>
      <p:sp>
        <p:nvSpPr>
          <p:cNvPr id="1030" name="Rectangle 25"/>
          <p:cNvSpPr>
            <a:spLocks noChangeArrowheads="1"/>
          </p:cNvSpPr>
          <p:nvPr/>
        </p:nvSpPr>
        <p:spPr bwMode="auto">
          <a:xfrm>
            <a:off x="250825" y="981075"/>
            <a:ext cx="8569325" cy="71438"/>
          </a:xfrm>
          <a:prstGeom prst="rect">
            <a:avLst/>
          </a:prstGeom>
          <a:gradFill rotWithShape="1">
            <a:gsLst>
              <a:gs pos="0">
                <a:schemeClr val="tx2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panose="0208060402020202020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1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6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0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AU" altLang="zh-CN" smtClean="0">
                <a:solidFill>
                  <a:schemeClr val="tx1"/>
                </a:solidFill>
                <a:ea typeface="宋体" panose="02010600030101010101" pitchFamily="2" charset="-122"/>
              </a:rPr>
              <a:t>Chapter 4</a:t>
            </a:r>
          </a:p>
        </p:txBody>
      </p:sp>
      <p:sp>
        <p:nvSpPr>
          <p:cNvPr id="614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09825" y="2924175"/>
            <a:ext cx="5832475" cy="1176338"/>
          </a:xfrm>
        </p:spPr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处理器</a:t>
            </a:r>
            <a:endParaRPr lang="en-AU" altLang="zh-CN" smtClean="0">
              <a:ea typeface="宋体" panose="02010600030101010101" pitchFamily="2" charset="-122"/>
            </a:endParaRPr>
          </a:p>
          <a:p>
            <a:pPr eaLnBrk="1" hangingPunct="1"/>
            <a:r>
              <a:rPr lang="en-AU" altLang="zh-CN" smtClean="0">
                <a:ea typeface="宋体" panose="02010600030101010101" pitchFamily="2" charset="-122"/>
              </a:rPr>
              <a:t>The Processor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C0DF4C-4BC6-464C-AE65-D71322FC0349}" type="slidenum">
              <a:rPr lang="en-AU" altLang="zh-CN" sz="1400"/>
            </a:fld>
            <a:endParaRPr lang="en-AU" altLang="zh-CN" sz="1400"/>
          </a:p>
        </p:txBody>
      </p:sp>
      <p:pic>
        <p:nvPicPr>
          <p:cNvPr id="18435" name="Picture 5" descr="f04-02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007225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r>
              <a:rPr lang="zh-CN" altLang="en-US" sz="3200" dirty="0" smtClean="0">
                <a:ea typeface="宋体" panose="02010600030101010101" pitchFamily="2" charset="-122"/>
              </a:rPr>
              <a:t>及</a:t>
            </a:r>
            <a:r>
              <a:rPr lang="zh-CN" altLang="en-US" dirty="0" smtClean="0">
                <a:ea typeface="宋体" panose="02010600030101010101" pitchFamily="2" charset="-122"/>
              </a:rPr>
              <a:t>复选器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27EE576-6677-443E-B4D8-5CB106EECABA}" type="slidenum">
              <a:rPr lang="en-AU" altLang="zh-CN" sz="1400"/>
            </a:fld>
            <a:endParaRPr lang="en-AU" altLang="zh-CN" sz="1400"/>
          </a:p>
        </p:txBody>
      </p:sp>
      <p:pic>
        <p:nvPicPr>
          <p:cNvPr id="172035" name="Picture 5" descr="f04-60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273175"/>
            <a:ext cx="8201025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20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带有冒险（阻塞）功能的流水线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347864" y="4653136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7824" y="4293096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820" y="1468634"/>
            <a:ext cx="1924328" cy="973483"/>
          </a:xfrm>
          <a:custGeom>
            <a:avLst/>
            <a:gdLst>
              <a:gd name="connsiteX0" fmla="*/ 1906858 w 1924328"/>
              <a:gd name="connsiteY0" fmla="*/ 973483 h 973483"/>
              <a:gd name="connsiteX1" fmla="*/ 1895707 w 1924328"/>
              <a:gd name="connsiteY1" fmla="*/ 192898 h 973483"/>
              <a:gd name="connsiteX2" fmla="*/ 1639229 w 1924328"/>
              <a:gd name="connsiteY2" fmla="*/ 25629 h 973483"/>
              <a:gd name="connsiteX3" fmla="*/ 0 w 1924328"/>
              <a:gd name="connsiteY3" fmla="*/ 3327 h 973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4328" h="973483">
                <a:moveTo>
                  <a:pt x="1906858" y="973483"/>
                </a:moveTo>
                <a:cubicBezTo>
                  <a:pt x="1923585" y="662178"/>
                  <a:pt x="1940312" y="350873"/>
                  <a:pt x="1895707" y="192898"/>
                </a:cubicBezTo>
                <a:cubicBezTo>
                  <a:pt x="1851102" y="34923"/>
                  <a:pt x="1955180" y="57224"/>
                  <a:pt x="1639229" y="25629"/>
                </a:cubicBezTo>
                <a:cubicBezTo>
                  <a:pt x="1323278" y="-5966"/>
                  <a:pt x="661639" y="-1320"/>
                  <a:pt x="0" y="3327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838430" y="1784195"/>
            <a:ext cx="2237420" cy="3943707"/>
          </a:xfrm>
          <a:custGeom>
            <a:avLst/>
            <a:gdLst>
              <a:gd name="connsiteX0" fmla="*/ 2112711 w 2237420"/>
              <a:gd name="connsiteY0" fmla="*/ 3434576 h 3943707"/>
              <a:gd name="connsiteX1" fmla="*/ 2235375 w 2237420"/>
              <a:gd name="connsiteY1" fmla="*/ 3624146 h 3943707"/>
              <a:gd name="connsiteX2" fmla="*/ 2023502 w 2237420"/>
              <a:gd name="connsiteY2" fmla="*/ 3869473 h 3943707"/>
              <a:gd name="connsiteX3" fmla="*/ 975287 w 2237420"/>
              <a:gd name="connsiteY3" fmla="*/ 3936381 h 3943707"/>
              <a:gd name="connsiteX4" fmla="*/ 217004 w 2237420"/>
              <a:gd name="connsiteY4" fmla="*/ 3724507 h 3943707"/>
              <a:gd name="connsiteX5" fmla="*/ 27433 w 2237420"/>
              <a:gd name="connsiteY5" fmla="*/ 2966225 h 3943707"/>
              <a:gd name="connsiteX6" fmla="*/ 5131 w 2237420"/>
              <a:gd name="connsiteY6" fmla="*/ 0 h 3943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37420" h="3943707">
                <a:moveTo>
                  <a:pt x="2112711" y="3434576"/>
                </a:moveTo>
                <a:cubicBezTo>
                  <a:pt x="2181477" y="3493119"/>
                  <a:pt x="2250243" y="3551663"/>
                  <a:pt x="2235375" y="3624146"/>
                </a:cubicBezTo>
                <a:cubicBezTo>
                  <a:pt x="2220507" y="3696629"/>
                  <a:pt x="2233517" y="3817434"/>
                  <a:pt x="2023502" y="3869473"/>
                </a:cubicBezTo>
                <a:cubicBezTo>
                  <a:pt x="1813487" y="3921512"/>
                  <a:pt x="1276370" y="3960542"/>
                  <a:pt x="975287" y="3936381"/>
                </a:cubicBezTo>
                <a:cubicBezTo>
                  <a:pt x="674204" y="3912220"/>
                  <a:pt x="374980" y="3886200"/>
                  <a:pt x="217004" y="3724507"/>
                </a:cubicBezTo>
                <a:cubicBezTo>
                  <a:pt x="59028" y="3562814"/>
                  <a:pt x="62745" y="3586976"/>
                  <a:pt x="27433" y="2966225"/>
                </a:cubicBezTo>
                <a:cubicBezTo>
                  <a:pt x="-7879" y="2345474"/>
                  <a:pt x="-1374" y="1172737"/>
                  <a:pt x="5131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018371" y="1582830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111035" y="1754664"/>
            <a:ext cx="457200" cy="2320097"/>
          </a:xfrm>
          <a:custGeom>
            <a:avLst/>
            <a:gdLst>
              <a:gd name="connsiteX0" fmla="*/ 0 w 457200"/>
              <a:gd name="connsiteY0" fmla="*/ 2320097 h 2320097"/>
              <a:gd name="connsiteX1" fmla="*/ 167268 w 457200"/>
              <a:gd name="connsiteY1" fmla="*/ 1238429 h 2320097"/>
              <a:gd name="connsiteX2" fmla="*/ 133814 w 457200"/>
              <a:gd name="connsiteY2" fmla="*/ 201365 h 2320097"/>
              <a:gd name="connsiteX3" fmla="*/ 457200 w 457200"/>
              <a:gd name="connsiteY3" fmla="*/ 643 h 2320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320097">
                <a:moveTo>
                  <a:pt x="0" y="2320097"/>
                </a:moveTo>
                <a:cubicBezTo>
                  <a:pt x="72483" y="1955824"/>
                  <a:pt x="144966" y="1591551"/>
                  <a:pt x="167268" y="1238429"/>
                </a:cubicBezTo>
                <a:cubicBezTo>
                  <a:pt x="189570" y="885307"/>
                  <a:pt x="85492" y="407663"/>
                  <a:pt x="133814" y="201365"/>
                </a:cubicBezTo>
                <a:cubicBezTo>
                  <a:pt x="182136" y="-4933"/>
                  <a:pt x="319668" y="-2145"/>
                  <a:pt x="457200" y="64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阻塞</a:t>
            </a:r>
            <a:r>
              <a:rPr lang="en-US" altLang="zh-CN" dirty="0" smtClean="0"/>
              <a:t>/</a:t>
            </a:r>
            <a:r>
              <a:rPr lang="zh-CN" altLang="en-US" dirty="0" smtClean="0"/>
              <a:t>停顿技术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冒险控制信号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阻塞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停顿气泡，全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控制信号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8A43A5-7E89-472B-8F30-A0134BC5862A}" type="slidenum">
              <a:rPr lang="en-AU" altLang="zh-CN" sz="1400"/>
            </a:fld>
            <a:endParaRPr lang="en-AU" altLang="zh-CN" sz="1400"/>
          </a:p>
        </p:txBody>
      </p:sp>
      <p:sp>
        <p:nvSpPr>
          <p:cNvPr id="17408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</a:t>
            </a:r>
            <a:r>
              <a:rPr lang="zh-CN" altLang="en-US" dirty="0">
                <a:ea typeface="宋体" panose="02010600030101010101" pitchFamily="2" charset="-122"/>
              </a:rPr>
              <a:t>与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阻塞是性能下降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但是阻塞时流水中保证执行正确所必需的步骤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编译器可以对指令进行重新排列（调度）以避免冒险及其引起的阻塞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编译器需要知道流水结构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A304934-E43E-48EF-ADCA-1C8B6DE3C2B9}" type="slidenum">
              <a:rPr lang="en-AU" altLang="zh-CN" sz="1400"/>
            </a:fld>
            <a:endParaRPr lang="en-AU" altLang="zh-CN" sz="1400"/>
          </a:p>
        </p:txBody>
      </p:sp>
      <p:pic>
        <p:nvPicPr>
          <p:cNvPr id="176131" name="Picture 10" descr="f04-61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98650"/>
            <a:ext cx="6021387" cy="422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61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控制冒险／分支冒险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Hazards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17613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如果分支决策发生在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6134" name="Text Box 4"/>
          <p:cNvSpPr txBox="1">
            <a:spLocks noChangeArrowheads="1"/>
          </p:cNvSpPr>
          <p:nvPr/>
        </p:nvSpPr>
        <p:spPr bwMode="auto">
          <a:xfrm rot="5400000">
            <a:off x="7789069" y="988219"/>
            <a:ext cx="2343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§4.8 Control Hazards</a:t>
            </a:r>
          </a:p>
        </p:txBody>
      </p:sp>
      <p:sp>
        <p:nvSpPr>
          <p:cNvPr id="176135" name="AutoShape 6"/>
          <p:cNvSpPr/>
          <p:nvPr/>
        </p:nvSpPr>
        <p:spPr bwMode="auto">
          <a:xfrm>
            <a:off x="3203575" y="5949950"/>
            <a:ext cx="501650" cy="330200"/>
          </a:xfrm>
          <a:prstGeom prst="borderCallout1">
            <a:avLst>
              <a:gd name="adj1" fmla="val 34616"/>
              <a:gd name="adj2" fmla="val 115190"/>
              <a:gd name="adj3" fmla="val -43269"/>
              <a:gd name="adj4" fmla="val 243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PC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76136" name="Text Box 7"/>
          <p:cNvSpPr txBox="1">
            <a:spLocks noChangeArrowheads="1"/>
          </p:cNvSpPr>
          <p:nvPr/>
        </p:nvSpPr>
        <p:spPr bwMode="auto">
          <a:xfrm>
            <a:off x="7451725" y="4010025"/>
            <a:ext cx="1440755" cy="132343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发生跳转则需要清空这三条指令（将控制信号置</a:t>
            </a:r>
            <a:r>
              <a:rPr lang="en-US" altLang="zh-CN" sz="1600" dirty="0" smtClean="0">
                <a:ea typeface="宋体" panose="02010600030101010101" pitchFamily="2" charset="-122"/>
              </a:rPr>
              <a:t>0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76137" name="AutoShape 8"/>
          <p:cNvSpPr/>
          <p:nvPr/>
        </p:nvSpPr>
        <p:spPr bwMode="auto">
          <a:xfrm>
            <a:off x="7092950" y="3644900"/>
            <a:ext cx="215900" cy="1800225"/>
          </a:xfrm>
          <a:prstGeom prst="rightBrace">
            <a:avLst>
              <a:gd name="adj1" fmla="val 69485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3964916" y="2863584"/>
            <a:ext cx="360040" cy="2520181"/>
          </a:xfrm>
          <a:prstGeom prst="roundRect">
            <a:avLst/>
          </a:prstGeom>
          <a:solidFill>
            <a:srgbClr val="92D05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4215161" y="3501008"/>
            <a:ext cx="379141" cy="2264172"/>
          </a:xfrm>
          <a:custGeom>
            <a:avLst/>
            <a:gdLst>
              <a:gd name="connsiteX0" fmla="*/ 0 w 379141"/>
              <a:gd name="connsiteY0" fmla="*/ 0 h 2732048"/>
              <a:gd name="connsiteX1" fmla="*/ 245327 w 379141"/>
              <a:gd name="connsiteY1" fmla="*/ 1081668 h 2732048"/>
              <a:gd name="connsiteX2" fmla="*/ 223024 w 379141"/>
              <a:gd name="connsiteY2" fmla="*/ 1851102 h 2732048"/>
              <a:gd name="connsiteX3" fmla="*/ 379141 w 379141"/>
              <a:gd name="connsiteY3" fmla="*/ 2732048 h 27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9141" h="2732048">
                <a:moveTo>
                  <a:pt x="0" y="0"/>
                </a:moveTo>
                <a:cubicBezTo>
                  <a:pt x="104078" y="386575"/>
                  <a:pt x="208156" y="773151"/>
                  <a:pt x="245327" y="1081668"/>
                </a:cubicBezTo>
                <a:cubicBezTo>
                  <a:pt x="282498" y="1390185"/>
                  <a:pt x="200722" y="1576039"/>
                  <a:pt x="223024" y="1851102"/>
                </a:cubicBezTo>
                <a:cubicBezTo>
                  <a:pt x="245326" y="2126165"/>
                  <a:pt x="312233" y="2429106"/>
                  <a:pt x="379141" y="27320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缩短分支迟延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增加硬件</a:t>
            </a:r>
            <a:r>
              <a:rPr lang="zh-CN" altLang="en-US" sz="2800" dirty="0">
                <a:ea typeface="宋体" panose="02010600030101010101" pitchFamily="2" charset="-122"/>
              </a:rPr>
              <a:t>，使得使得分支决策从</a:t>
            </a:r>
            <a:r>
              <a:rPr lang="en-US" altLang="zh-CN" sz="2800" dirty="0">
                <a:ea typeface="宋体" panose="02010600030101010101" pitchFamily="2" charset="-122"/>
              </a:rPr>
              <a:t>EX</a:t>
            </a:r>
            <a:r>
              <a:rPr lang="zh-CN" altLang="en-US" sz="2800" dirty="0">
                <a:ea typeface="宋体" panose="02010600030101010101" pitchFamily="2" charset="-122"/>
              </a:rPr>
              <a:t>提前到</a:t>
            </a:r>
            <a:r>
              <a:rPr lang="en-US" altLang="zh-CN" sz="2800" dirty="0" smtClean="0">
                <a:ea typeface="宋体" panose="02010600030101010101" pitchFamily="2" charset="-122"/>
              </a:rPr>
              <a:t>ID</a:t>
            </a:r>
            <a:r>
              <a:rPr lang="zh-CN" altLang="en-US" sz="2800" dirty="0" smtClean="0">
                <a:ea typeface="宋体" panose="02010600030101010101" pitchFamily="2" charset="-122"/>
              </a:rPr>
              <a:t>级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目标地址计算（加法器）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比较器（两个寄存器异或、然后逐位或）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还需要修改旁路电路提供寄存器数值、修改冒险电路进行必要的阻塞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）分支指令在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级译码后，需要决定是否需要将比较数寄存器从前面指令那里前推过来。来源可以是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输出也可以是内存读出的数据（准备存入寄存器）。如果分支发生则更新</a:t>
            </a:r>
            <a:r>
              <a:rPr lang="en-US" altLang="zh-CN" sz="2000" dirty="0" smtClean="0">
                <a:ea typeface="宋体" panose="02010600030101010101" pitchFamily="2" charset="-122"/>
              </a:rPr>
              <a:t>PC</a:t>
            </a:r>
            <a:br>
              <a:rPr lang="en-US" altLang="zh-CN" sz="2000" dirty="0" smtClean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）如果分支比较的操作数还没准备好，则需要阻塞。例如前一条指令是</a:t>
            </a:r>
            <a:r>
              <a:rPr lang="en-US" altLang="zh-CN" sz="2000" dirty="0" smtClean="0">
                <a:ea typeface="宋体" panose="02010600030101010101" pitchFamily="2" charset="-122"/>
              </a:rPr>
              <a:t>ALU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指令，必须将分支指令阻塞一个周期，才能在</a:t>
            </a:r>
            <a:r>
              <a:rPr lang="en-US" altLang="zh-CN" sz="2000" dirty="0" smtClean="0">
                <a:ea typeface="宋体" panose="02010600030101010101" pitchFamily="2" charset="-122"/>
              </a:rPr>
              <a:t>ID</a:t>
            </a:r>
            <a:r>
              <a:rPr lang="zh-CN" altLang="en-US" sz="2000" dirty="0" smtClean="0">
                <a:ea typeface="宋体" panose="02010600030101010101" pitchFamily="2" charset="-122"/>
              </a:rPr>
              <a:t>级进行分支决策；如果前一条指令时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lw</a:t>
            </a:r>
            <a:r>
              <a:rPr lang="zh-CN" altLang="en-US" sz="2000" dirty="0" smtClean="0">
                <a:ea typeface="宋体" panose="02010600030101010101" pitchFamily="2" charset="-122"/>
              </a:rPr>
              <a:t>指令，则需要阻塞两个周期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365BD55-29A3-4634-A722-59A3FE19B14E}" type="slidenum">
              <a:rPr lang="en-AU" altLang="zh-CN" sz="1400"/>
            </a:fld>
            <a:endParaRPr lang="en-AU" altLang="zh-CN" sz="1400"/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781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例如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分支跳转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charset="2"/>
              <a:buNone/>
            </a:pPr>
            <a:r>
              <a:rPr lang="en-US" altLang="zh-CN" sz="2000" dirty="0" smtClean="0">
                <a:ea typeface="宋体" panose="02010600030101010101" pitchFamily="2" charset="-122"/>
              </a:rPr>
              <a:t>	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36:  sub  $10, $4, $8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beq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$1,  $3, 7	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（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PC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相对地址，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40+4+7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*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4=72</a:t>
            </a:r>
            <a:r>
              <a:rPr lang="zh-CN" altLang="en-US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）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44:  and  $12, $2, $5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48:  or   $13, $2, $6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52:  add  $14, $4, $2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56: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slt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 $6, $7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  ...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72:  </a:t>
            </a:r>
            <a:r>
              <a:rPr lang="en-US" altLang="zh-CN" sz="2000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lw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 $4, 50($7)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D3BAA9-2284-4DA5-9DFB-CB2BB1E4B16C}" type="slidenum">
              <a:rPr lang="en-AU" altLang="zh-CN" sz="1400"/>
            </a:fld>
            <a:endParaRPr lang="en-AU" altLang="zh-CN" sz="1400"/>
          </a:p>
        </p:txBody>
      </p:sp>
      <p:pic>
        <p:nvPicPr>
          <p:cNvPr id="180227" name="Picture 7" descr="f04-62-P374493-to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80645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22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-1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355976" y="3429000"/>
            <a:ext cx="216024" cy="1008112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347864" y="2924944"/>
            <a:ext cx="504056" cy="576064"/>
          </a:xfrm>
          <a:prstGeom prst="rect">
            <a:avLst/>
          </a:prstGeom>
          <a:solidFill>
            <a:srgbClr val="FF000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99792" y="1196975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上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A09FDB9-94F5-4A17-80C6-56895F23505E}" type="slidenum">
              <a:rPr lang="en-AU" altLang="zh-CN" sz="1400"/>
            </a:fld>
            <a:endParaRPr lang="en-AU" altLang="zh-CN" sz="1400"/>
          </a:p>
        </p:txBody>
      </p:sp>
      <p:pic>
        <p:nvPicPr>
          <p:cNvPr id="182275" name="Picture 6" descr="f04-62-P374493-bott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72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227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分支发生的例子</a:t>
            </a:r>
            <a:r>
              <a:rPr lang="en-US" altLang="zh-CN" dirty="0" smtClean="0">
                <a:ea typeface="宋体" panose="02010600030101010101" pitchFamily="2" charset="-122"/>
              </a:rPr>
              <a:t>-2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699792" y="1484784"/>
            <a:ext cx="1152128" cy="287809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4213" y="6278563"/>
            <a:ext cx="1063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4-62</a:t>
            </a:r>
            <a:r>
              <a:rPr lang="zh-CN" altLang="en-US" dirty="0" smtClean="0"/>
              <a:t> 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113F7E-877D-4717-AD77-9329F32F38EA}" type="slidenum">
              <a:rPr lang="en-AU" altLang="zh-CN" sz="1400"/>
            </a:fld>
            <a:endParaRPr lang="en-AU" altLang="zh-CN" sz="1400"/>
          </a:p>
        </p:txBody>
      </p:sp>
      <p:sp>
        <p:nvSpPr>
          <p:cNvPr id="184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分支指令中的数据冒险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如果分支比较操作数是前面第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条或第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4325" name="Rectangle 4"/>
          <p:cNvSpPr>
            <a:spLocks noChangeArrowheads="1"/>
          </p:cNvSpPr>
          <p:nvPr/>
        </p:nvSpPr>
        <p:spPr bwMode="auto">
          <a:xfrm>
            <a:off x="755650" y="3870325"/>
            <a:ext cx="322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4326" name="Group 5"/>
          <p:cNvGrpSpPr/>
          <p:nvPr/>
        </p:nvGrpSpPr>
        <p:grpSpPr bwMode="auto">
          <a:xfrm>
            <a:off x="3132138" y="2636838"/>
            <a:ext cx="3024187" cy="504825"/>
            <a:chOff x="2018" y="2341"/>
            <a:chExt cx="1905" cy="318"/>
          </a:xfrm>
        </p:grpSpPr>
        <p:sp>
          <p:nvSpPr>
            <p:cNvPr id="184363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4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5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6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7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68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9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0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71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7" name="Group 15"/>
          <p:cNvGrpSpPr/>
          <p:nvPr/>
        </p:nvGrpSpPr>
        <p:grpSpPr bwMode="auto">
          <a:xfrm>
            <a:off x="3779838" y="3213100"/>
            <a:ext cx="3024187" cy="504825"/>
            <a:chOff x="2018" y="2341"/>
            <a:chExt cx="1905" cy="318"/>
          </a:xfrm>
        </p:grpSpPr>
        <p:sp>
          <p:nvSpPr>
            <p:cNvPr id="184354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5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6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7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8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9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0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1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62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8" name="Group 25"/>
          <p:cNvGrpSpPr/>
          <p:nvPr/>
        </p:nvGrpSpPr>
        <p:grpSpPr bwMode="auto">
          <a:xfrm>
            <a:off x="4427538" y="3787775"/>
            <a:ext cx="3024187" cy="504825"/>
            <a:chOff x="2018" y="2341"/>
            <a:chExt cx="1905" cy="318"/>
          </a:xfrm>
        </p:grpSpPr>
        <p:sp>
          <p:nvSpPr>
            <p:cNvPr id="184345" name="Rectangle 2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6" name="Rectangle 2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7" name="Rectangle 2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8" name="Rectangle 2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9" name="Rectangle 3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50" name="Rectangle 3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1" name="Rectangle 3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2" name="Rectangle 3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53" name="Rectangle 3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4329" name="Group 35"/>
          <p:cNvGrpSpPr/>
          <p:nvPr/>
        </p:nvGrpSpPr>
        <p:grpSpPr bwMode="auto">
          <a:xfrm>
            <a:off x="5076825" y="4364038"/>
            <a:ext cx="3024188" cy="504825"/>
            <a:chOff x="2018" y="2341"/>
            <a:chExt cx="1905" cy="318"/>
          </a:xfrm>
        </p:grpSpPr>
        <p:sp>
          <p:nvSpPr>
            <p:cNvPr id="184336" name="Rectangle 3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7" name="Rectangle 3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8" name="Rectangle 3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39" name="Rectangle 3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0" name="Rectangle 4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4341" name="Rectangle 4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2" name="Rectangle 4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3" name="Rectangle 4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4344" name="Rectangle 4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4330" name="Rectangle 45"/>
          <p:cNvSpPr>
            <a:spLocks noChangeArrowheads="1"/>
          </p:cNvSpPr>
          <p:nvPr/>
        </p:nvSpPr>
        <p:spPr bwMode="auto">
          <a:xfrm>
            <a:off x="755650" y="3294063"/>
            <a:ext cx="21177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1" name="Rectangle 46"/>
          <p:cNvSpPr>
            <a:spLocks noChangeArrowheads="1"/>
          </p:cNvSpPr>
          <p:nvPr/>
        </p:nvSpPr>
        <p:spPr bwMode="auto">
          <a:xfrm>
            <a:off x="755650" y="2717800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$2, $3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2" name="Rectangle 47"/>
          <p:cNvSpPr>
            <a:spLocks noChangeArrowheads="1"/>
          </p:cNvSpPr>
          <p:nvPr/>
        </p:nvSpPr>
        <p:spPr bwMode="auto">
          <a:xfrm>
            <a:off x="755650" y="4446588"/>
            <a:ext cx="26701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4333" name="Line 48"/>
          <p:cNvSpPr>
            <a:spLocks noChangeShapeType="1"/>
          </p:cNvSpPr>
          <p:nvPr/>
        </p:nvSpPr>
        <p:spPr bwMode="auto">
          <a:xfrm>
            <a:off x="5651500" y="2852738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4" name="Line 49"/>
          <p:cNvSpPr>
            <a:spLocks noChangeShapeType="1"/>
          </p:cNvSpPr>
          <p:nvPr/>
        </p:nvSpPr>
        <p:spPr bwMode="auto">
          <a:xfrm>
            <a:off x="5651500" y="3429000"/>
            <a:ext cx="433388" cy="1223963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35" name="Rectangle 50"/>
          <p:cNvSpPr>
            <a:spLocks noChangeArrowheads="1"/>
          </p:cNvSpPr>
          <p:nvPr/>
        </p:nvSpPr>
        <p:spPr bwMode="auto">
          <a:xfrm>
            <a:off x="684213" y="5157788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可以通过前推旁路电路解决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6B6C4B6-433A-4CDF-85A8-46B27F0BEE1C}" type="slidenum">
              <a:rPr lang="en-AU" altLang="zh-CN" sz="1400"/>
            </a:fld>
            <a:endParaRPr lang="en-AU" altLang="zh-CN" sz="1400"/>
          </a:p>
        </p:txBody>
      </p:sp>
      <p:sp>
        <p:nvSpPr>
          <p:cNvPr id="186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输出，或者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前面第</a:t>
            </a:r>
            <a:r>
              <a:rPr lang="en-US" altLang="zh-CN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条</a:t>
            </a:r>
            <a:r>
              <a:rPr lang="zh-CN" altLang="en-US" dirty="0" smtClean="0">
                <a:ea typeface="宋体" panose="02010600030101010101" pitchFamily="2" charset="-122"/>
              </a:rPr>
              <a:t>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需要产生一个气泡进行阻塞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6373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6374" name="Group 5"/>
          <p:cNvGrpSpPr/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6407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8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9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0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1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12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3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4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15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186375" name="Group 15"/>
          <p:cNvGrpSpPr/>
          <p:nvPr/>
        </p:nvGrpSpPr>
        <p:grpSpPr bwMode="auto">
          <a:xfrm>
            <a:off x="3779838" y="4221163"/>
            <a:ext cx="3024187" cy="504825"/>
            <a:chOff x="2018" y="2341"/>
            <a:chExt cx="1905" cy="318"/>
          </a:xfrm>
        </p:grpSpPr>
        <p:sp>
          <p:nvSpPr>
            <p:cNvPr id="186398" name="Rectangle 1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399" name="Rectangle 1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0" name="Rectangle 1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1" name="Rectangle 1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2" name="Rectangle 2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6403" name="Rectangle 2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4" name="Rectangle 2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5" name="Rectangle 2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6406" name="Rectangle 2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6376" name="Rectangle 25"/>
          <p:cNvSpPr>
            <a:spLocks noChangeArrowheads="1"/>
          </p:cNvSpPr>
          <p:nvPr/>
        </p:nvSpPr>
        <p:spPr bwMode="auto">
          <a:xfrm>
            <a:off x="44275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7" name="Rectangle 26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78" name="Rectangle 27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79" name="Rectangle 28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0" name="Rectangle 29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1" name="Rectangle 30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2" name="Rectangle 31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3" name="Rectangle 32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4" name="Rectangle 33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5" name="Rectangle 34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6386" name="Rectangle 35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7" name="Rectangle 36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8" name="Rectangle 37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89" name="Rectangle 38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6390" name="Rectangle 39"/>
          <p:cNvSpPr>
            <a:spLocks noChangeArrowheads="1"/>
          </p:cNvSpPr>
          <p:nvPr/>
        </p:nvSpPr>
        <p:spPr bwMode="auto">
          <a:xfrm>
            <a:off x="755650" y="4302125"/>
            <a:ext cx="21177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$5, $6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1" name="Rectangle 40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2" name="Rectangle 41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$4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6393" name="Line 42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4" name="Line 43"/>
          <p:cNvSpPr>
            <a:spLocks noChangeShapeType="1"/>
          </p:cNvSpPr>
          <p:nvPr/>
        </p:nvSpPr>
        <p:spPr bwMode="auto">
          <a:xfrm>
            <a:off x="5651500" y="4437063"/>
            <a:ext cx="433388" cy="1223962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6395" name="AutoShape 44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6" name="AutoShape 45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6397" name="AutoShape 46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08FC91-E1D6-4818-A006-10B2EB0EA360}" type="slidenum">
              <a:rPr lang="en-AU" altLang="zh-CN" sz="1400"/>
            </a:fld>
            <a:endParaRPr lang="en-AU" altLang="zh-CN" sz="1400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4.2</a:t>
            </a:r>
            <a:r>
              <a:rPr lang="zh-CN" altLang="en-US" dirty="0" smtClean="0">
                <a:ea typeface="宋体" panose="02010600030101010101" pitchFamily="2" charset="-122"/>
              </a:rPr>
              <a:t> 逻辑设计基础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4" name="Text Box 3"/>
          <p:cNvSpPr txBox="1">
            <a:spLocks noChangeArrowheads="1"/>
          </p:cNvSpPr>
          <p:nvPr/>
        </p:nvSpPr>
        <p:spPr bwMode="auto">
          <a:xfrm rot="5400000">
            <a:off x="7287419" y="1489869"/>
            <a:ext cx="33464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§4.2 Logic Design Conventions</a:t>
            </a:r>
          </a:p>
        </p:txBody>
      </p:sp>
      <p:sp>
        <p:nvSpPr>
          <p:cNvPr id="20485" name="Rectangle 4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信息以二进制方式编码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低电平</a:t>
            </a:r>
            <a:r>
              <a:rPr lang="en-US" altLang="zh-CN" dirty="0" smtClean="0">
                <a:ea typeface="宋体" panose="02010600030101010101" pitchFamily="2" charset="-122"/>
              </a:rPr>
              <a:t>= 0, </a:t>
            </a:r>
            <a:r>
              <a:rPr lang="zh-CN" altLang="en-US" dirty="0" smtClean="0">
                <a:ea typeface="宋体" panose="02010600030101010101" pitchFamily="2" charset="-122"/>
              </a:rPr>
              <a:t>高电平</a:t>
            </a:r>
            <a:r>
              <a:rPr lang="en-US" altLang="zh-CN" dirty="0" smtClean="0">
                <a:ea typeface="宋体" panose="02010600030101010101" pitchFamily="2" charset="-122"/>
              </a:rPr>
              <a:t> = 1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一根信号线代表一个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多</a:t>
            </a:r>
            <a:r>
              <a:rPr lang="en-US" altLang="zh-CN" dirty="0" smtClean="0">
                <a:ea typeface="宋体" panose="02010600030101010101" pitchFamily="2" charset="-122"/>
              </a:rPr>
              <a:t>bit</a:t>
            </a:r>
            <a:r>
              <a:rPr lang="zh-CN" altLang="en-US" dirty="0" smtClean="0">
                <a:ea typeface="宋体" panose="02010600030101010101" pitchFamily="2" charset="-122"/>
              </a:rPr>
              <a:t>数据需要用多根线</a:t>
            </a:r>
            <a:r>
              <a:rPr lang="zh-CN" altLang="en-US" dirty="0">
                <a:ea typeface="宋体" panose="02010600030101010101" pitchFamily="2" charset="-122"/>
              </a:rPr>
              <a:t>表示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combinational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elements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数据的运算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输出只取决于输入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状态单元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时序单元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state/</a:t>
            </a:r>
            <a:r>
              <a:rPr lang="en-US" altLang="zh-CN" sz="2400" dirty="0" err="1">
                <a:ea typeface="宋体" panose="02010600030101010101" pitchFamily="2" charset="-122"/>
              </a:rPr>
              <a:t>sequentialelements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存储有历史信息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8B68C41-57BF-4DD5-A905-741CEF6CFEC8}" type="slidenum">
              <a:rPr lang="en-AU" altLang="zh-CN" sz="1400"/>
            </a:fld>
            <a:endParaRPr lang="en-AU" altLang="zh-CN" sz="1400"/>
          </a:p>
        </p:txBody>
      </p:sp>
      <p:sp>
        <p:nvSpPr>
          <p:cNvPr id="1884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如果分支比较操作数是前一条指令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需要产生两个气泡来阻塞流水线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88421" name="Rectangle 4"/>
          <p:cNvSpPr>
            <a:spLocks noChangeArrowheads="1"/>
          </p:cNvSpPr>
          <p:nvPr/>
        </p:nvSpPr>
        <p:spPr bwMode="auto">
          <a:xfrm>
            <a:off x="755650" y="4878388"/>
            <a:ext cx="170338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grpSp>
        <p:nvGrpSpPr>
          <p:cNvPr id="188422" name="Group 5"/>
          <p:cNvGrpSpPr/>
          <p:nvPr/>
        </p:nvGrpSpPr>
        <p:grpSpPr bwMode="auto">
          <a:xfrm>
            <a:off x="3132138" y="3644900"/>
            <a:ext cx="3024187" cy="504825"/>
            <a:chOff x="2018" y="2341"/>
            <a:chExt cx="1905" cy="318"/>
          </a:xfrm>
        </p:grpSpPr>
        <p:sp>
          <p:nvSpPr>
            <p:cNvPr id="188452" name="Rectangle 6"/>
            <p:cNvSpPr>
              <a:spLocks noChangeArrowheads="1"/>
            </p:cNvSpPr>
            <p:nvPr/>
          </p:nvSpPr>
          <p:spPr bwMode="auto">
            <a:xfrm>
              <a:off x="2018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IF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3" name="Rectangle 7"/>
            <p:cNvSpPr>
              <a:spLocks noChangeArrowheads="1"/>
            </p:cNvSpPr>
            <p:nvPr/>
          </p:nvSpPr>
          <p:spPr bwMode="auto">
            <a:xfrm>
              <a:off x="2426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ID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4" name="Rectangle 8"/>
            <p:cNvSpPr>
              <a:spLocks noChangeArrowheads="1"/>
            </p:cNvSpPr>
            <p:nvPr/>
          </p:nvSpPr>
          <p:spPr bwMode="auto">
            <a:xfrm>
              <a:off x="2835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EX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5" name="Rectangle 9"/>
            <p:cNvSpPr>
              <a:spLocks noChangeArrowheads="1"/>
            </p:cNvSpPr>
            <p:nvPr/>
          </p:nvSpPr>
          <p:spPr bwMode="auto">
            <a:xfrm>
              <a:off x="3243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MEM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6" name="Rectangle 10"/>
            <p:cNvSpPr>
              <a:spLocks noChangeArrowheads="1"/>
            </p:cNvSpPr>
            <p:nvPr/>
          </p:nvSpPr>
          <p:spPr bwMode="auto">
            <a:xfrm>
              <a:off x="3651" y="2387"/>
              <a:ext cx="272" cy="227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WB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188457" name="Rectangle 11"/>
            <p:cNvSpPr>
              <a:spLocks noChangeArrowheads="1"/>
            </p:cNvSpPr>
            <p:nvPr/>
          </p:nvSpPr>
          <p:spPr bwMode="auto">
            <a:xfrm>
              <a:off x="2336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8" name="Rectangle 12"/>
            <p:cNvSpPr>
              <a:spLocks noChangeArrowheads="1"/>
            </p:cNvSpPr>
            <p:nvPr/>
          </p:nvSpPr>
          <p:spPr bwMode="auto">
            <a:xfrm>
              <a:off x="2744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59" name="Rectangle 13"/>
            <p:cNvSpPr>
              <a:spLocks noChangeArrowheads="1"/>
            </p:cNvSpPr>
            <p:nvPr/>
          </p:nvSpPr>
          <p:spPr bwMode="auto">
            <a:xfrm>
              <a:off x="3152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188460" name="Rectangle 14"/>
            <p:cNvSpPr>
              <a:spLocks noChangeArrowheads="1"/>
            </p:cNvSpPr>
            <p:nvPr/>
          </p:nvSpPr>
          <p:spPr bwMode="auto">
            <a:xfrm>
              <a:off x="3560" y="2341"/>
              <a:ext cx="45" cy="31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188423" name="Rectangle 15"/>
          <p:cNvSpPr>
            <a:spLocks noChangeArrowheads="1"/>
          </p:cNvSpPr>
          <p:nvPr/>
        </p:nvSpPr>
        <p:spPr bwMode="auto">
          <a:xfrm>
            <a:off x="37798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IF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4" name="Rectangle 16"/>
          <p:cNvSpPr>
            <a:spLocks noChangeArrowheads="1"/>
          </p:cNvSpPr>
          <p:nvPr/>
        </p:nvSpPr>
        <p:spPr bwMode="auto">
          <a:xfrm>
            <a:off x="4427538" y="4294188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25" name="Rectangle 17"/>
          <p:cNvSpPr>
            <a:spLocks noChangeArrowheads="1"/>
          </p:cNvSpPr>
          <p:nvPr/>
        </p:nvSpPr>
        <p:spPr bwMode="auto">
          <a:xfrm>
            <a:off x="42846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6" name="Rectangle 18"/>
          <p:cNvSpPr>
            <a:spLocks noChangeArrowheads="1"/>
          </p:cNvSpPr>
          <p:nvPr/>
        </p:nvSpPr>
        <p:spPr bwMode="auto">
          <a:xfrm>
            <a:off x="49323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7" name="Rectangle 19"/>
          <p:cNvSpPr>
            <a:spLocks noChangeArrowheads="1"/>
          </p:cNvSpPr>
          <p:nvPr/>
        </p:nvSpPr>
        <p:spPr bwMode="auto">
          <a:xfrm>
            <a:off x="55800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8" name="Rectangle 20"/>
          <p:cNvSpPr>
            <a:spLocks noChangeArrowheads="1"/>
          </p:cNvSpPr>
          <p:nvPr/>
        </p:nvSpPr>
        <p:spPr bwMode="auto">
          <a:xfrm>
            <a:off x="6227763" y="4221163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29" name="Rectangle 21"/>
          <p:cNvSpPr>
            <a:spLocks noChangeArrowheads="1"/>
          </p:cNvSpPr>
          <p:nvPr/>
        </p:nvSpPr>
        <p:spPr bwMode="auto">
          <a:xfrm>
            <a:off x="5075238" y="4868863"/>
            <a:ext cx="431800" cy="360362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0" name="Rectangle 22"/>
          <p:cNvSpPr>
            <a:spLocks noChangeArrowheads="1"/>
          </p:cNvSpPr>
          <p:nvPr/>
        </p:nvSpPr>
        <p:spPr bwMode="auto">
          <a:xfrm>
            <a:off x="49323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1" name="Rectangle 23"/>
          <p:cNvSpPr>
            <a:spLocks noChangeArrowheads="1"/>
          </p:cNvSpPr>
          <p:nvPr/>
        </p:nvSpPr>
        <p:spPr bwMode="auto">
          <a:xfrm>
            <a:off x="55800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2" name="Rectangle 24"/>
          <p:cNvSpPr>
            <a:spLocks noChangeArrowheads="1"/>
          </p:cNvSpPr>
          <p:nvPr/>
        </p:nvSpPr>
        <p:spPr bwMode="auto">
          <a:xfrm>
            <a:off x="62277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3" name="Rectangle 25"/>
          <p:cNvSpPr>
            <a:spLocks noChangeArrowheads="1"/>
          </p:cNvSpPr>
          <p:nvPr/>
        </p:nvSpPr>
        <p:spPr bwMode="auto">
          <a:xfrm>
            <a:off x="6875463" y="4795838"/>
            <a:ext cx="71437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4" name="Rectangle 26"/>
          <p:cNvSpPr>
            <a:spLocks noChangeArrowheads="1"/>
          </p:cNvSpPr>
          <p:nvPr/>
        </p:nvSpPr>
        <p:spPr bwMode="auto">
          <a:xfrm>
            <a:off x="5724525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ID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5" name="Rectangle 27"/>
          <p:cNvSpPr>
            <a:spLocks noChangeArrowheads="1"/>
          </p:cNvSpPr>
          <p:nvPr/>
        </p:nvSpPr>
        <p:spPr bwMode="auto">
          <a:xfrm>
            <a:off x="63738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EX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6" name="Rectangle 28"/>
          <p:cNvSpPr>
            <a:spLocks noChangeArrowheads="1"/>
          </p:cNvSpPr>
          <p:nvPr/>
        </p:nvSpPr>
        <p:spPr bwMode="auto">
          <a:xfrm>
            <a:off x="70215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7" name="Rectangle 29"/>
          <p:cNvSpPr>
            <a:spLocks noChangeArrowheads="1"/>
          </p:cNvSpPr>
          <p:nvPr/>
        </p:nvSpPr>
        <p:spPr bwMode="auto">
          <a:xfrm>
            <a:off x="7669213" y="5445125"/>
            <a:ext cx="431800" cy="3603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88438" name="Rectangle 30"/>
          <p:cNvSpPr>
            <a:spLocks noChangeArrowheads="1"/>
          </p:cNvSpPr>
          <p:nvPr/>
        </p:nvSpPr>
        <p:spPr bwMode="auto">
          <a:xfrm>
            <a:off x="55816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39" name="Rectangle 31"/>
          <p:cNvSpPr>
            <a:spLocks noChangeArrowheads="1"/>
          </p:cNvSpPr>
          <p:nvPr/>
        </p:nvSpPr>
        <p:spPr bwMode="auto">
          <a:xfrm>
            <a:off x="62293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0" name="Rectangle 32"/>
          <p:cNvSpPr>
            <a:spLocks noChangeArrowheads="1"/>
          </p:cNvSpPr>
          <p:nvPr/>
        </p:nvSpPr>
        <p:spPr bwMode="auto">
          <a:xfrm>
            <a:off x="68770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1" name="Rectangle 33"/>
          <p:cNvSpPr>
            <a:spLocks noChangeArrowheads="1"/>
          </p:cNvSpPr>
          <p:nvPr/>
        </p:nvSpPr>
        <p:spPr bwMode="auto">
          <a:xfrm>
            <a:off x="7524750" y="5372100"/>
            <a:ext cx="71438" cy="5048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88442" name="Rectangle 34"/>
          <p:cNvSpPr>
            <a:spLocks noChangeArrowheads="1"/>
          </p:cNvSpPr>
          <p:nvPr/>
        </p:nvSpPr>
        <p:spPr bwMode="auto">
          <a:xfrm>
            <a:off x="755650" y="4302125"/>
            <a:ext cx="17033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stalled</a:t>
            </a:r>
            <a:endParaRPr lang="en-AU" altLang="zh-CN" sz="1800">
              <a:solidFill>
                <a:schemeClr val="hlink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3" name="Rectangle 35"/>
          <p:cNvSpPr>
            <a:spLocks noChangeArrowheads="1"/>
          </p:cNvSpPr>
          <p:nvPr/>
        </p:nvSpPr>
        <p:spPr bwMode="auto">
          <a:xfrm>
            <a:off x="755650" y="3725863"/>
            <a:ext cx="1841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lw 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addr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4" name="Rectangle 36"/>
          <p:cNvSpPr>
            <a:spLocks noChangeArrowheads="1"/>
          </p:cNvSpPr>
          <p:nvPr/>
        </p:nvSpPr>
        <p:spPr bwMode="auto">
          <a:xfrm>
            <a:off x="755650" y="5454650"/>
            <a:ext cx="26701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beq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US" altLang="zh-CN" sz="18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$0</a:t>
            </a:r>
            <a:r>
              <a:rPr lang="en-US" altLang="zh-CN" sz="1800">
                <a:latin typeface="Lucida Console" panose="020B0609040504020204" pitchFamily="49" charset="0"/>
                <a:ea typeface="宋体" panose="02010600030101010101" pitchFamily="2" charset="-122"/>
              </a:rPr>
              <a:t>, target</a:t>
            </a:r>
            <a:endParaRPr lang="en-AU" altLang="zh-CN" sz="18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88445" name="Line 37"/>
          <p:cNvSpPr>
            <a:spLocks noChangeShapeType="1"/>
          </p:cNvSpPr>
          <p:nvPr/>
        </p:nvSpPr>
        <p:spPr bwMode="auto">
          <a:xfrm>
            <a:off x="5651500" y="3860800"/>
            <a:ext cx="433388" cy="172720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8446" name="AutoShape 38"/>
          <p:cNvSpPr>
            <a:spLocks noChangeArrowheads="1"/>
          </p:cNvSpPr>
          <p:nvPr/>
        </p:nvSpPr>
        <p:spPr bwMode="auto">
          <a:xfrm>
            <a:off x="5724525" y="4940300"/>
            <a:ext cx="360363" cy="287338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7" name="AutoShape 39"/>
          <p:cNvSpPr>
            <a:spLocks noChangeArrowheads="1"/>
          </p:cNvSpPr>
          <p:nvPr/>
        </p:nvSpPr>
        <p:spPr bwMode="auto">
          <a:xfrm>
            <a:off x="63722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8" name="AutoShape 40"/>
          <p:cNvSpPr>
            <a:spLocks noChangeArrowheads="1"/>
          </p:cNvSpPr>
          <p:nvPr/>
        </p:nvSpPr>
        <p:spPr bwMode="auto">
          <a:xfrm>
            <a:off x="7019925" y="4940300"/>
            <a:ext cx="358775" cy="287338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49" name="AutoShape 41"/>
          <p:cNvSpPr>
            <a:spLocks noChangeArrowheads="1"/>
          </p:cNvSpPr>
          <p:nvPr/>
        </p:nvSpPr>
        <p:spPr bwMode="auto">
          <a:xfrm>
            <a:off x="5076825" y="4364038"/>
            <a:ext cx="360363" cy="287337"/>
          </a:xfrm>
          <a:prstGeom prst="cloudCallout">
            <a:avLst>
              <a:gd name="adj1" fmla="val -12995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0" name="AutoShape 42"/>
          <p:cNvSpPr>
            <a:spLocks noChangeArrowheads="1"/>
          </p:cNvSpPr>
          <p:nvPr/>
        </p:nvSpPr>
        <p:spPr bwMode="auto">
          <a:xfrm>
            <a:off x="57245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88451" name="AutoShape 43"/>
          <p:cNvSpPr>
            <a:spLocks noChangeArrowheads="1"/>
          </p:cNvSpPr>
          <p:nvPr/>
        </p:nvSpPr>
        <p:spPr bwMode="auto">
          <a:xfrm>
            <a:off x="6372225" y="4364038"/>
            <a:ext cx="358775" cy="287337"/>
          </a:xfrm>
          <a:prstGeom prst="cloudCallout">
            <a:avLst>
              <a:gd name="adj1" fmla="val -12833"/>
              <a:gd name="adj2" fmla="val 36190"/>
            </a:avLst>
          </a:prstGeom>
          <a:noFill/>
          <a:ln w="19050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064E048-4516-4FC1-99ED-D9E56DE86EE4}" type="slidenum">
              <a:rPr lang="en-AU" altLang="zh-CN" sz="1400"/>
            </a:fld>
            <a:endParaRPr lang="en-AU" altLang="zh-CN" sz="1400"/>
          </a:p>
        </p:txBody>
      </p:sp>
      <p:sp>
        <p:nvSpPr>
          <p:cNvPr id="1904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动态分支预测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904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需求：流水线级数更多或者使用了超标量技术，因控制冒险引起流水线性能损失将更</a:t>
            </a:r>
            <a:r>
              <a:rPr lang="zh-CN" altLang="en-US" sz="2800" dirty="0">
                <a:ea typeface="宋体" panose="02010600030101010101" pitchFamily="2" charset="-122"/>
              </a:rPr>
              <a:t>严重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动态分支预测方法之一：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分支预测缓存</a:t>
            </a:r>
            <a:r>
              <a:rPr lang="en-US" altLang="zh-CN" sz="2400" dirty="0" smtClean="0">
                <a:ea typeface="宋体" panose="02010600030101010101" pitchFamily="2" charset="-122"/>
              </a:rPr>
              <a:t>Branch prediction buffer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分支历史记录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用近期的分支地址为标签索引（</a:t>
            </a:r>
            <a:r>
              <a:rPr lang="en-US" altLang="zh-CN" sz="2400" dirty="0" smtClean="0">
                <a:ea typeface="宋体" panose="02010600030101010101" pitchFamily="2" charset="-122"/>
              </a:rPr>
              <a:t>Index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保存历史分支结果</a:t>
            </a:r>
            <a:r>
              <a:rPr lang="en-US" altLang="zh-CN" sz="2400" dirty="0" smtClean="0">
                <a:ea typeface="宋体" panose="02010600030101010101" pitchFamily="2" charset="-122"/>
              </a:rPr>
              <a:t> (</a:t>
            </a:r>
            <a:r>
              <a:rPr lang="zh-CN" altLang="en-US" sz="2400" dirty="0" smtClean="0">
                <a:ea typeface="宋体" panose="02010600030101010101" pitchFamily="2" charset="-122"/>
              </a:rPr>
              <a:t>分支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</a:rPr>
              <a:t>不分支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执行一条分支指令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根据地址查缓存，将历史纪录作为分支决策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根据分支决策结果，取下一条指令或者跳转目标地址的指令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如果预测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错</a:t>
            </a:r>
            <a:r>
              <a:rPr lang="zh-CN" altLang="en-US" sz="2000" dirty="0" smtClean="0">
                <a:ea typeface="宋体" panose="02010600030101010101" pitchFamily="2" charset="-122"/>
              </a:rPr>
              <a:t>：清空流水线，取另一分支，</a:t>
            </a:r>
            <a:r>
              <a:rPr lang="zh-CN" altLang="en-US" sz="20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反转</a:t>
            </a:r>
            <a:r>
              <a:rPr lang="zh-CN" altLang="en-US" sz="2000" dirty="0" smtClean="0">
                <a:ea typeface="宋体" panose="02010600030101010101" pitchFamily="2" charset="-122"/>
              </a:rPr>
              <a:t>预测结果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B660FD-C36B-49E6-A543-F95D5836BA07}" type="slidenum">
              <a:rPr lang="en-AU" altLang="zh-CN" sz="1400"/>
            </a:fld>
            <a:endParaRPr lang="en-AU" altLang="zh-CN" sz="1400"/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700338" y="3140075"/>
            <a:ext cx="2447925" cy="431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92516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1-Bit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不足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71913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一个内层循环的分支误判有两次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2518" name="Text Box 5"/>
          <p:cNvSpPr txBox="1">
            <a:spLocks noChangeArrowheads="1"/>
          </p:cNvSpPr>
          <p:nvPr/>
        </p:nvSpPr>
        <p:spPr bwMode="auto">
          <a:xfrm>
            <a:off x="1617663" y="1916113"/>
            <a:ext cx="353695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outer: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inner: …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inner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…</a:t>
            </a:r>
            <a:b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 beq …, …, outer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219700" y="3378200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Line 7"/>
          <p:cNvSpPr>
            <a:spLocks noChangeShapeType="1"/>
          </p:cNvSpPr>
          <p:nvPr/>
        </p:nvSpPr>
        <p:spPr bwMode="auto">
          <a:xfrm flipV="1">
            <a:off x="5580063" y="2730500"/>
            <a:ext cx="0" cy="647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1" name="Line 8"/>
          <p:cNvSpPr>
            <a:spLocks noChangeShapeType="1"/>
          </p:cNvSpPr>
          <p:nvPr/>
        </p:nvSpPr>
        <p:spPr bwMode="auto">
          <a:xfrm flipH="1">
            <a:off x="4356100" y="2730500"/>
            <a:ext cx="12239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2" name="Line 9"/>
          <p:cNvSpPr>
            <a:spLocks noChangeShapeType="1"/>
          </p:cNvSpPr>
          <p:nvPr/>
        </p:nvSpPr>
        <p:spPr bwMode="auto">
          <a:xfrm>
            <a:off x="5219700" y="3954463"/>
            <a:ext cx="720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3" name="Line 10"/>
          <p:cNvSpPr>
            <a:spLocks noChangeShapeType="1"/>
          </p:cNvSpPr>
          <p:nvPr/>
        </p:nvSpPr>
        <p:spPr bwMode="auto">
          <a:xfrm flipV="1">
            <a:off x="5940425" y="2082800"/>
            <a:ext cx="0" cy="1871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4" name="Line 11"/>
          <p:cNvSpPr>
            <a:spLocks noChangeShapeType="1"/>
          </p:cNvSpPr>
          <p:nvPr/>
        </p:nvSpPr>
        <p:spPr bwMode="auto">
          <a:xfrm flipH="1">
            <a:off x="4356100" y="2082800"/>
            <a:ext cx="1584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684213" y="4364038"/>
            <a:ext cx="7772400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内存循环的最后一次迭代将误判（历史纪录为顺序执行）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因此，经过外层循环迭代后，下一次执行内存循环时，第一次迭代将误判（顺序执行）</a:t>
            </a:r>
            <a:endParaRPr lang="en-AU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8DABCC-DB83-452B-BA1B-269FD916B195}" type="slidenum">
              <a:rPr lang="en-AU" altLang="zh-CN" sz="1400"/>
            </a:fld>
            <a:endParaRPr lang="en-AU" altLang="zh-CN" sz="1400"/>
          </a:p>
        </p:txBody>
      </p:sp>
      <p:pic>
        <p:nvPicPr>
          <p:cNvPr id="194563" name="Picture 6" descr="f04-63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2349500"/>
            <a:ext cx="6132513" cy="372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2-Bit </a:t>
            </a:r>
            <a:r>
              <a:rPr lang="zh-CN" altLang="en-US" dirty="0" smtClean="0">
                <a:ea typeface="宋体" panose="02010600030101010101" pitchFamily="2" charset="-122"/>
              </a:rPr>
              <a:t>预测器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456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连续两次误判才改变预测方向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A0C14A6-AA2D-4957-8263-01A589236DFC}" type="slidenum">
              <a:rPr lang="en-AU" altLang="zh-CN" sz="1400"/>
            </a:fld>
            <a:endParaRPr lang="en-AU" altLang="zh-CN" sz="1400"/>
          </a:p>
        </p:txBody>
      </p:sp>
      <p:sp>
        <p:nvSpPr>
          <p:cNvPr id="19661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分支目标地址的计算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66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及时完成了预测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仍然需要计算目标地址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个时钟周期用于计算分支目标地址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分支目标缓存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BTB, Branch target buffer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缓存了近期使用的目标地址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根据分支指令的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来标识（</a:t>
            </a:r>
            <a:r>
              <a:rPr lang="en-US" altLang="zh-CN" dirty="0" smtClean="0">
                <a:ea typeface="宋体" panose="02010600030101010101" pitchFamily="2" charset="-122"/>
              </a:rPr>
              <a:t>indexing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匹配并且预测为分支发生，则直接从</a:t>
            </a:r>
            <a:r>
              <a:rPr lang="en-US" altLang="zh-CN" dirty="0" smtClean="0">
                <a:ea typeface="宋体" panose="02010600030101010101" pitchFamily="2" charset="-122"/>
              </a:rPr>
              <a:t>BTB</a:t>
            </a:r>
            <a:r>
              <a:rPr lang="zh-CN" altLang="en-US" dirty="0" smtClean="0">
                <a:ea typeface="宋体" panose="02010600030101010101" pitchFamily="2" charset="-122"/>
              </a:rPr>
              <a:t>中去除目标地址而无需计算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延迟槽</a:t>
            </a:r>
            <a:r>
              <a:rPr lang="zh-CN" altLang="en-US" dirty="0"/>
              <a:t>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935310"/>
          </a:xfrm>
        </p:spPr>
        <p:txBody>
          <a:bodyPr/>
          <a:lstStyle/>
          <a:p>
            <a:r>
              <a:rPr lang="zh-CN" altLang="en-US" dirty="0" smtClean="0"/>
              <a:t>分支发生在分支指令之后的第二个时钟周期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中间间隔</a:t>
            </a:r>
            <a:r>
              <a:rPr lang="zh-CN" altLang="en-US" dirty="0"/>
              <a:t>一</a:t>
            </a:r>
            <a:r>
              <a:rPr lang="zh-CN" altLang="en-US" dirty="0" smtClean="0"/>
              <a:t>个“分支延迟槽”可以执行无关指令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无关指令：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前面的指令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后续指令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目标处指令</a:t>
            </a:r>
            <a:r>
              <a:rPr lang="en-US" altLang="zh-CN" dirty="0" smtClean="0"/>
              <a:t>	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dirty="0" smtClean="0"/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20495" y="2278336"/>
            <a:ext cx="5448523" cy="406085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213" y="446385"/>
            <a:ext cx="8259762" cy="461665"/>
          </a:xfrm>
        </p:spPr>
        <p:txBody>
          <a:bodyPr/>
          <a:lstStyle/>
          <a:p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竞争预测器（</a:t>
            </a:r>
            <a:r>
              <a:rPr lang="en-US" altLang="zh-CN" dirty="0"/>
              <a:t>tournament branch predictor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对每个分支使用</a:t>
            </a:r>
            <a:r>
              <a:rPr lang="zh-CN" altLang="en-US" dirty="0"/>
              <a:t>多</a:t>
            </a:r>
            <a:r>
              <a:rPr lang="zh-CN" altLang="en-US" dirty="0" smtClean="0"/>
              <a:t>个预测器</a:t>
            </a:r>
            <a:endParaRPr lang="en-US" altLang="zh-CN" dirty="0" smtClean="0"/>
          </a:p>
          <a:p>
            <a:pPr lvl="1"/>
            <a:r>
              <a:rPr lang="zh-CN" altLang="en-US" dirty="0"/>
              <a:t>记</a:t>
            </a:r>
            <a:r>
              <a:rPr lang="zh-CN" altLang="en-US" dirty="0" smtClean="0"/>
              <a:t>录预测器的准确程度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选择最准确的作为分支判决</a:t>
            </a:r>
            <a:endParaRPr lang="en-US" altLang="zh-CN" dirty="0" smtClean="0"/>
          </a:p>
          <a:p>
            <a:r>
              <a:rPr lang="zh-CN" altLang="en-US" dirty="0" smtClean="0"/>
              <a:t>消除分支的指令（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movn</a:t>
            </a:r>
            <a:r>
              <a:rPr lang="zh-CN" altLang="en-US" dirty="0" smtClean="0"/>
              <a:t> </a:t>
            </a:r>
            <a:r>
              <a:rPr lang="en-US" altLang="zh-CN" dirty="0" smtClean="0"/>
              <a:t>(move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if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zero)</a:t>
            </a:r>
            <a:endParaRPr lang="en-US" altLang="zh-CN" dirty="0" smtClean="0"/>
          </a:p>
          <a:p>
            <a:pPr lvl="1"/>
            <a:r>
              <a:rPr lang="en-US" altLang="zh-CN" dirty="0" err="1"/>
              <a:t>m</a:t>
            </a:r>
            <a:r>
              <a:rPr lang="en-US" altLang="zh-CN" dirty="0" err="1" smtClean="0"/>
              <a:t>ovz</a:t>
            </a:r>
            <a:r>
              <a:rPr lang="en-US" altLang="zh-CN" dirty="0" smtClean="0"/>
              <a:t> (move if zero)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slt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流水线全图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175" y="1096242"/>
            <a:ext cx="8658100" cy="52855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175" y="5085184"/>
            <a:ext cx="224773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非流水基础之上增加：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）流水线寄存器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）旁路电路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）冒险电路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）分支预测及撤销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B7EE37D-E1E0-42E5-B2B9-2656601443B6}" type="slidenum">
              <a:rPr lang="en-AU" altLang="zh-CN" sz="1400"/>
            </a:fld>
            <a:endParaRPr lang="en-AU" altLang="zh-CN" sz="1400"/>
          </a:p>
        </p:txBody>
      </p:sp>
      <p:sp>
        <p:nvSpPr>
          <p:cNvPr id="1986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异常与中断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986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异常事件的出现将打断原来正常执行的指令流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不同</a:t>
            </a:r>
            <a:r>
              <a:rPr lang="en-US" altLang="zh-CN" sz="2400" dirty="0" smtClean="0">
                <a:ea typeface="宋体" panose="02010600030101010101" pitchFamily="2" charset="-122"/>
              </a:rPr>
              <a:t>ISA</a:t>
            </a:r>
            <a:r>
              <a:rPr lang="zh-CN" altLang="en-US" sz="2400" dirty="0" smtClean="0">
                <a:ea typeface="宋体" panose="02010600030101010101" pitchFamily="2" charset="-122"/>
              </a:rPr>
              <a:t>的机器属于上略有不同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异常</a:t>
            </a:r>
            <a:r>
              <a:rPr lang="en-US" altLang="zh-CN" sz="2800" dirty="0" smtClean="0">
                <a:ea typeface="宋体" panose="02010600030101010101" pitchFamily="2" charset="-122"/>
              </a:rPr>
              <a:t>Exception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内部事件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无效指令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溢出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系统调用指令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…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中断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源于外部</a:t>
            </a:r>
            <a:r>
              <a:rPr lang="en-US" altLang="zh-CN" sz="2400" dirty="0" smtClean="0">
                <a:ea typeface="宋体" panose="02010600030101010101" pitchFamily="2" charset="-122"/>
              </a:rPr>
              <a:t>I/O </a:t>
            </a:r>
            <a:r>
              <a:rPr lang="zh-CN" altLang="en-US" sz="2400" dirty="0" smtClean="0">
                <a:ea typeface="宋体" panose="02010600030101010101" pitchFamily="2" charset="-122"/>
              </a:rPr>
              <a:t>控制器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既能正确处理异常与终端，又尽可能不引起性能下降，是非常复杂的事情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198661" name="Text Box 4"/>
          <p:cNvSpPr txBox="1">
            <a:spLocks noChangeArrowheads="1"/>
          </p:cNvSpPr>
          <p:nvPr/>
        </p:nvSpPr>
        <p:spPr bwMode="auto">
          <a:xfrm rot="5400000">
            <a:off x="8055769" y="721519"/>
            <a:ext cx="18097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§4.9 Exceptions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D31C716-31C1-4DBB-8682-9CC29D7E4266}" type="slidenum">
              <a:rPr lang="en-AU" altLang="zh-CN" sz="1400"/>
            </a:fld>
            <a:endParaRPr lang="en-AU" altLang="zh-CN" sz="1400"/>
          </a:p>
        </p:txBody>
      </p:sp>
      <p:sp>
        <p:nvSpPr>
          <p:cNvPr id="2007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 smtClean="0">
                <a:ea typeface="宋体" panose="02010600030101010101" pitchFamily="2" charset="-122"/>
              </a:rPr>
              <a:t>MIPS</a:t>
            </a:r>
            <a:r>
              <a:rPr lang="zh-CN" altLang="en-US" sz="2800" dirty="0" smtClean="0">
                <a:ea typeface="宋体" panose="02010600030101010101" pitchFamily="2" charset="-122"/>
              </a:rPr>
              <a:t>的异常由</a:t>
            </a:r>
            <a:r>
              <a:rPr lang="en-US" altLang="zh-CN" sz="2800" dirty="0" smtClean="0">
                <a:ea typeface="宋体" panose="02010600030101010101" pitchFamily="2" charset="-122"/>
              </a:rPr>
              <a:t>CP0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</a:rPr>
              <a:t>System </a:t>
            </a:r>
            <a:r>
              <a:rPr lang="en-US" altLang="zh-CN" sz="2000" dirty="0" smtClean="0">
                <a:ea typeface="宋体" panose="02010600030101010101" pitchFamily="2" charset="-122"/>
              </a:rPr>
              <a:t>Control</a:t>
            </a:r>
            <a:r>
              <a:rPr lang="zh-CN" altLang="en-US" sz="2000" dirty="0" smtClean="0">
                <a:ea typeface="宋体" panose="02010600030101010101" pitchFamily="2" charset="-12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</a:rPr>
              <a:t>Coprocessor )</a:t>
            </a:r>
            <a:r>
              <a:rPr lang="zh-CN" altLang="en-US" sz="2800" dirty="0" smtClean="0">
                <a:ea typeface="宋体" panose="02010600030101010101" pitchFamily="2" charset="-122"/>
              </a:rPr>
              <a:t>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需要保存引起异常（或被打断）的指令</a:t>
            </a:r>
            <a:r>
              <a:rPr lang="en-US" altLang="zh-CN" sz="2800" dirty="0" smtClean="0">
                <a:ea typeface="宋体" panose="02010600030101010101" pitchFamily="2" charset="-122"/>
              </a:rPr>
              <a:t> PC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保存在</a:t>
            </a:r>
            <a:r>
              <a:rPr lang="en-US" altLang="zh-CN" sz="2400" dirty="0" smtClean="0">
                <a:ea typeface="宋体" panose="02010600030101010101" pitchFamily="2" charset="-122"/>
              </a:rPr>
              <a:t>EPC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Exception Program Counter )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保存异常的原因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有状态寄存器：</a:t>
            </a:r>
            <a:r>
              <a:rPr lang="en-US" altLang="zh-CN" sz="2400" dirty="0" smtClean="0">
                <a:ea typeface="宋体" panose="02010600030101010101" pitchFamily="2" charset="-122"/>
              </a:rPr>
              <a:t>Cause register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我们这里假设只有一位：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0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表示无效（未定义）指令</a:t>
            </a:r>
            <a:r>
              <a:rPr lang="en-US" altLang="zh-CN" sz="2000" dirty="0" smtClean="0">
                <a:ea typeface="宋体" panose="02010600030101010101" pitchFamily="2" charset="-122"/>
              </a:rPr>
              <a:t>, 1 </a:t>
            </a:r>
            <a:r>
              <a:rPr lang="zh-CN" altLang="en-US" sz="2000" dirty="0" smtClean="0">
                <a:ea typeface="宋体" panose="02010600030101010101" pitchFamily="2" charset="-122"/>
              </a:rPr>
              <a:t>表示溢出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跳转到异常处理入口代码，其地址：</a:t>
            </a:r>
            <a:r>
              <a:rPr lang="en-US" altLang="zh-CN" sz="2800" dirty="0" smtClean="0">
                <a:ea typeface="宋体" panose="02010600030101010101" pitchFamily="2" charset="-122"/>
              </a:rPr>
              <a:t>8000 00180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1169819-DD96-4FA9-B74F-196900E1A0B9}" type="slidenum">
              <a:rPr lang="en-AU" altLang="zh-CN" sz="1400"/>
            </a:fld>
            <a:endParaRPr lang="en-AU" altLang="zh-CN" sz="1400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组合单元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412875"/>
            <a:ext cx="3440113" cy="129540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AND-gate </a:t>
            </a:r>
            <a:r>
              <a:rPr lang="zh-CN" altLang="en-US" dirty="0" smtClean="0">
                <a:ea typeface="宋体" panose="02010600030101010101" pitchFamily="2" charset="-122"/>
              </a:rPr>
              <a:t>与门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Y = A &amp; B</a:t>
            </a:r>
          </a:p>
        </p:txBody>
      </p:sp>
      <p:grpSp>
        <p:nvGrpSpPr>
          <p:cNvPr id="22533" name="Group 4"/>
          <p:cNvGrpSpPr/>
          <p:nvPr/>
        </p:nvGrpSpPr>
        <p:grpSpPr bwMode="auto">
          <a:xfrm>
            <a:off x="1258888" y="2641600"/>
            <a:ext cx="1560512" cy="655638"/>
            <a:chOff x="249" y="2299"/>
            <a:chExt cx="983" cy="413"/>
          </a:xfrm>
        </p:grpSpPr>
        <p:grpSp>
          <p:nvGrpSpPr>
            <p:cNvPr id="22585" name="Group 5"/>
            <p:cNvGrpSpPr/>
            <p:nvPr/>
          </p:nvGrpSpPr>
          <p:grpSpPr bwMode="auto">
            <a:xfrm>
              <a:off x="476" y="2387"/>
              <a:ext cx="544" cy="273"/>
              <a:chOff x="431" y="1888"/>
              <a:chExt cx="544" cy="273"/>
            </a:xfrm>
          </p:grpSpPr>
          <p:sp>
            <p:nvSpPr>
              <p:cNvPr id="22589" name="Arc 6"/>
              <p:cNvSpPr/>
              <p:nvPr/>
            </p:nvSpPr>
            <p:spPr bwMode="auto">
              <a:xfrm>
                <a:off x="701" y="1889"/>
                <a:ext cx="139" cy="272"/>
              </a:xfrm>
              <a:custGeom>
                <a:avLst/>
                <a:gdLst>
                  <a:gd name="T0" fmla="*/ 0 w 22080"/>
                  <a:gd name="T1" fmla="*/ 0 h 43200"/>
                  <a:gd name="T2" fmla="*/ 0 w 22080"/>
                  <a:gd name="T3" fmla="*/ 0 h 43200"/>
                  <a:gd name="T4" fmla="*/ 0 w 22080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080"/>
                  <a:gd name="T10" fmla="*/ 0 h 43200"/>
                  <a:gd name="T11" fmla="*/ 22080 w 22080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080" h="43200" fill="none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</a:path>
                  <a:path w="22080" h="43200" stroke="0" extrusionOk="0">
                    <a:moveTo>
                      <a:pt x="479" y="0"/>
                    </a:moveTo>
                    <a:cubicBezTo>
                      <a:pt x="12409" y="0"/>
                      <a:pt x="22080" y="9670"/>
                      <a:pt x="22080" y="21600"/>
                    </a:cubicBezTo>
                    <a:cubicBezTo>
                      <a:pt x="22080" y="33529"/>
                      <a:pt x="12409" y="43200"/>
                      <a:pt x="480" y="43200"/>
                    </a:cubicBezTo>
                    <a:cubicBezTo>
                      <a:pt x="319" y="43200"/>
                      <a:pt x="159" y="43198"/>
                      <a:pt x="0" y="43194"/>
                    </a:cubicBezTo>
                    <a:lnTo>
                      <a:pt x="480" y="21600"/>
                    </a:lnTo>
                    <a:lnTo>
                      <a:pt x="479" y="0"/>
                    </a:lnTo>
                    <a:close/>
                  </a:path>
                </a:pathLst>
              </a:cu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0" name="Line 7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1" name="Line 8"/>
              <p:cNvSpPr>
                <a:spLocks noChangeShapeType="1"/>
              </p:cNvSpPr>
              <p:nvPr/>
            </p:nvSpPr>
            <p:spPr bwMode="auto">
              <a:xfrm>
                <a:off x="567" y="1888"/>
                <a:ext cx="0" cy="2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2" name="Line 9"/>
              <p:cNvSpPr>
                <a:spLocks noChangeShapeType="1"/>
              </p:cNvSpPr>
              <p:nvPr/>
            </p:nvSpPr>
            <p:spPr bwMode="auto">
              <a:xfrm>
                <a:off x="567" y="2160"/>
                <a:ext cx="13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3" name="Line 10"/>
              <p:cNvSpPr>
                <a:spLocks noChangeShapeType="1"/>
              </p:cNvSpPr>
              <p:nvPr/>
            </p:nvSpPr>
            <p:spPr bwMode="auto">
              <a:xfrm>
                <a:off x="431" y="1933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4" name="Line 11"/>
              <p:cNvSpPr>
                <a:spLocks noChangeShapeType="1"/>
              </p:cNvSpPr>
              <p:nvPr/>
            </p:nvSpPr>
            <p:spPr bwMode="auto">
              <a:xfrm>
                <a:off x="431" y="2115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2595" name="Line 12"/>
              <p:cNvSpPr>
                <a:spLocks noChangeShapeType="1"/>
              </p:cNvSpPr>
              <p:nvPr/>
            </p:nvSpPr>
            <p:spPr bwMode="auto">
              <a:xfrm>
                <a:off x="839" y="2024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22586" name="Text Box 13"/>
            <p:cNvSpPr txBox="1">
              <a:spLocks noChangeArrowheads="1"/>
            </p:cNvSpPr>
            <p:nvPr/>
          </p:nvSpPr>
          <p:spPr bwMode="auto">
            <a:xfrm>
              <a:off x="249" y="229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7" name="Text Box 14"/>
            <p:cNvSpPr txBox="1">
              <a:spLocks noChangeArrowheads="1"/>
            </p:cNvSpPr>
            <p:nvPr/>
          </p:nvSpPr>
          <p:spPr bwMode="auto">
            <a:xfrm>
              <a:off x="249" y="2481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88" name="Text Box 15"/>
            <p:cNvSpPr txBox="1">
              <a:spLocks noChangeArrowheads="1"/>
            </p:cNvSpPr>
            <p:nvPr/>
          </p:nvSpPr>
          <p:spPr bwMode="auto">
            <a:xfrm>
              <a:off x="1020" y="2390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4" name="Group 16"/>
          <p:cNvGrpSpPr/>
          <p:nvPr/>
        </p:nvGrpSpPr>
        <p:grpSpPr bwMode="auto">
          <a:xfrm>
            <a:off x="1547813" y="4868863"/>
            <a:ext cx="1416050" cy="1308100"/>
            <a:chOff x="113" y="2840"/>
            <a:chExt cx="892" cy="824"/>
          </a:xfrm>
        </p:grpSpPr>
        <p:sp>
          <p:nvSpPr>
            <p:cNvPr id="22570" name="Line 17"/>
            <p:cNvSpPr>
              <a:spLocks noChangeShapeType="1"/>
            </p:cNvSpPr>
            <p:nvPr/>
          </p:nvSpPr>
          <p:spPr bwMode="auto">
            <a:xfrm>
              <a:off x="340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1" name="Line 18"/>
            <p:cNvSpPr>
              <a:spLocks noChangeShapeType="1"/>
            </p:cNvSpPr>
            <p:nvPr/>
          </p:nvSpPr>
          <p:spPr bwMode="auto">
            <a:xfrm>
              <a:off x="340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2" name="Line 19"/>
            <p:cNvSpPr>
              <a:spLocks noChangeShapeType="1"/>
            </p:cNvSpPr>
            <p:nvPr/>
          </p:nvSpPr>
          <p:spPr bwMode="auto">
            <a:xfrm>
              <a:off x="657" y="3067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3" name="Text Box 20"/>
            <p:cNvSpPr txBox="1">
              <a:spLocks noChangeArrowheads="1"/>
            </p:cNvSpPr>
            <p:nvPr/>
          </p:nvSpPr>
          <p:spPr bwMode="auto">
            <a:xfrm>
              <a:off x="113" y="2843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I0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4" name="Text Box 21"/>
            <p:cNvSpPr txBox="1">
              <a:spLocks noChangeArrowheads="1"/>
            </p:cNvSpPr>
            <p:nvPr/>
          </p:nvSpPr>
          <p:spPr bwMode="auto">
            <a:xfrm>
              <a:off x="113" y="3025"/>
              <a:ext cx="2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I1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5" name="Text Box 22"/>
            <p:cNvSpPr txBox="1">
              <a:spLocks noChangeArrowheads="1"/>
            </p:cNvSpPr>
            <p:nvPr/>
          </p:nvSpPr>
          <p:spPr bwMode="auto">
            <a:xfrm>
              <a:off x="793" y="293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76" name="Line 23"/>
            <p:cNvSpPr>
              <a:spLocks noChangeShapeType="1"/>
            </p:cNvSpPr>
            <p:nvPr/>
          </p:nvSpPr>
          <p:spPr bwMode="auto">
            <a:xfrm>
              <a:off x="476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77" name="Arc 24"/>
            <p:cNvSpPr/>
            <p:nvPr/>
          </p:nvSpPr>
          <p:spPr bwMode="auto">
            <a:xfrm>
              <a:off x="567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8" name="Arc 25"/>
            <p:cNvSpPr/>
            <p:nvPr/>
          </p:nvSpPr>
          <p:spPr bwMode="auto">
            <a:xfrm flipH="1">
              <a:off x="476" y="2840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79" name="Arc 26"/>
            <p:cNvSpPr/>
            <p:nvPr/>
          </p:nvSpPr>
          <p:spPr bwMode="auto">
            <a:xfrm flipV="1">
              <a:off x="567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0" name="Arc 27"/>
            <p:cNvSpPr/>
            <p:nvPr/>
          </p:nvSpPr>
          <p:spPr bwMode="auto">
            <a:xfrm flipH="1" flipV="1">
              <a:off x="476" y="3203"/>
              <a:ext cx="90" cy="9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81" name="Line 28"/>
            <p:cNvSpPr>
              <a:spLocks noChangeShapeType="1"/>
            </p:cNvSpPr>
            <p:nvPr/>
          </p:nvSpPr>
          <p:spPr bwMode="auto">
            <a:xfrm>
              <a:off x="657" y="2931"/>
              <a:ext cx="0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2" name="Text Box 29"/>
            <p:cNvSpPr txBox="1">
              <a:spLocks noChangeArrowheads="1"/>
            </p:cNvSpPr>
            <p:nvPr/>
          </p:nvSpPr>
          <p:spPr bwMode="auto">
            <a:xfrm>
              <a:off x="476" y="2840"/>
              <a:ext cx="181" cy="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3600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M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u</a:t>
              </a:r>
              <a:br>
                <a:rPr lang="en-US" altLang="zh-CN" sz="1400">
                  <a:ea typeface="宋体" panose="02010600030101010101" pitchFamily="2" charset="-122"/>
                </a:rPr>
              </a:br>
              <a:r>
                <a:rPr lang="en-US" altLang="zh-CN" sz="1400">
                  <a:ea typeface="宋体" panose="02010600030101010101" pitchFamily="2" charset="-122"/>
                </a:rPr>
                <a:t>x</a:t>
              </a:r>
              <a:endParaRPr lang="en-AU" altLang="zh-CN" sz="1400">
                <a:ea typeface="宋体" panose="02010600030101010101" pitchFamily="2" charset="-122"/>
              </a:endParaRPr>
            </a:p>
          </p:txBody>
        </p:sp>
        <p:sp>
          <p:nvSpPr>
            <p:cNvPr id="22583" name="Line 30"/>
            <p:cNvSpPr>
              <a:spLocks noChangeShapeType="1"/>
            </p:cNvSpPr>
            <p:nvPr/>
          </p:nvSpPr>
          <p:spPr bwMode="auto">
            <a:xfrm flipV="1">
              <a:off x="567" y="3294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84" name="Text Box 31"/>
            <p:cNvSpPr txBox="1">
              <a:spLocks noChangeArrowheads="1"/>
            </p:cNvSpPr>
            <p:nvPr/>
          </p:nvSpPr>
          <p:spPr bwMode="auto">
            <a:xfrm>
              <a:off x="461" y="343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S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5" name="Rectangle 32"/>
          <p:cNvSpPr>
            <a:spLocks noChangeArrowheads="1"/>
          </p:cNvSpPr>
          <p:nvPr/>
        </p:nvSpPr>
        <p:spPr bwMode="auto">
          <a:xfrm>
            <a:off x="684213" y="3644900"/>
            <a:ext cx="3815779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Multiplexer</a:t>
            </a:r>
            <a:r>
              <a:rPr lang="zh-CN" altLang="en-US" dirty="0" smtClean="0">
                <a:ea typeface="宋体" panose="02010600030101010101" pitchFamily="2" charset="-122"/>
              </a:rPr>
              <a:t>乘法器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S ? I1 : I0</a:t>
            </a:r>
            <a:endParaRPr lang="en-AU" altLang="zh-CN" dirty="0">
              <a:ea typeface="宋体" panose="02010600030101010101" pitchFamily="2" charset="-122"/>
            </a:endParaRPr>
          </a:p>
        </p:txBody>
      </p:sp>
      <p:grpSp>
        <p:nvGrpSpPr>
          <p:cNvPr id="22536" name="Group 33"/>
          <p:cNvGrpSpPr/>
          <p:nvPr/>
        </p:nvGrpSpPr>
        <p:grpSpPr bwMode="auto">
          <a:xfrm>
            <a:off x="7092950" y="1484313"/>
            <a:ext cx="1604963" cy="1012825"/>
            <a:chOff x="1111" y="2659"/>
            <a:chExt cx="1011" cy="638"/>
          </a:xfrm>
        </p:grpSpPr>
        <p:sp>
          <p:nvSpPr>
            <p:cNvPr id="22556" name="Line 34"/>
            <p:cNvSpPr>
              <a:spLocks noChangeShapeType="1"/>
            </p:cNvSpPr>
            <p:nvPr/>
          </p:nvSpPr>
          <p:spPr bwMode="auto">
            <a:xfrm>
              <a:off x="1338" y="2795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7" name="Line 35"/>
            <p:cNvSpPr>
              <a:spLocks noChangeShapeType="1"/>
            </p:cNvSpPr>
            <p:nvPr/>
          </p:nvSpPr>
          <p:spPr bwMode="auto">
            <a:xfrm>
              <a:off x="1338" y="315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8" name="Line 36"/>
            <p:cNvSpPr>
              <a:spLocks noChangeShapeType="1"/>
            </p:cNvSpPr>
            <p:nvPr/>
          </p:nvSpPr>
          <p:spPr bwMode="auto">
            <a:xfrm>
              <a:off x="1791" y="297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9" name="Text Box 37"/>
            <p:cNvSpPr txBox="1">
              <a:spLocks noChangeArrowheads="1"/>
            </p:cNvSpPr>
            <p:nvPr/>
          </p:nvSpPr>
          <p:spPr bwMode="auto">
            <a:xfrm>
              <a:off x="1111" y="2662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0" name="Text Box 38"/>
            <p:cNvSpPr txBox="1">
              <a:spLocks noChangeArrowheads="1"/>
            </p:cNvSpPr>
            <p:nvPr/>
          </p:nvSpPr>
          <p:spPr bwMode="auto">
            <a:xfrm>
              <a:off x="1111" y="306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1" name="Text Box 39"/>
            <p:cNvSpPr txBox="1">
              <a:spLocks noChangeArrowheads="1"/>
            </p:cNvSpPr>
            <p:nvPr/>
          </p:nvSpPr>
          <p:spPr bwMode="auto">
            <a:xfrm>
              <a:off x="1910" y="284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62" name="Line 40"/>
            <p:cNvSpPr>
              <a:spLocks noChangeShapeType="1"/>
            </p:cNvSpPr>
            <p:nvPr/>
          </p:nvSpPr>
          <p:spPr bwMode="auto">
            <a:xfrm>
              <a:off x="1474" y="2659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3" name="Line 41"/>
            <p:cNvSpPr>
              <a:spLocks noChangeShapeType="1"/>
            </p:cNvSpPr>
            <p:nvPr/>
          </p:nvSpPr>
          <p:spPr bwMode="auto">
            <a:xfrm>
              <a:off x="1474" y="3067"/>
              <a:ext cx="0" cy="22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4" name="Line 42"/>
            <p:cNvSpPr>
              <a:spLocks noChangeShapeType="1"/>
            </p:cNvSpPr>
            <p:nvPr/>
          </p:nvSpPr>
          <p:spPr bwMode="auto">
            <a:xfrm>
              <a:off x="1474" y="2886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5" name="Line 43"/>
            <p:cNvSpPr>
              <a:spLocks noChangeShapeType="1"/>
            </p:cNvSpPr>
            <p:nvPr/>
          </p:nvSpPr>
          <p:spPr bwMode="auto">
            <a:xfrm flipH="1">
              <a:off x="1474" y="2976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6" name="Line 44"/>
            <p:cNvSpPr>
              <a:spLocks noChangeShapeType="1"/>
            </p:cNvSpPr>
            <p:nvPr/>
          </p:nvSpPr>
          <p:spPr bwMode="auto">
            <a:xfrm>
              <a:off x="1474" y="2659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7" name="Line 45"/>
            <p:cNvSpPr>
              <a:spLocks noChangeShapeType="1"/>
            </p:cNvSpPr>
            <p:nvPr/>
          </p:nvSpPr>
          <p:spPr bwMode="auto">
            <a:xfrm flipV="1">
              <a:off x="1474" y="3113"/>
              <a:ext cx="317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8" name="Line 46"/>
            <p:cNvSpPr>
              <a:spLocks noChangeShapeType="1"/>
            </p:cNvSpPr>
            <p:nvPr/>
          </p:nvSpPr>
          <p:spPr bwMode="auto">
            <a:xfrm>
              <a:off x="1791" y="2840"/>
              <a:ext cx="0" cy="27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69" name="Text Box 47"/>
            <p:cNvSpPr txBox="1">
              <a:spLocks noChangeArrowheads="1"/>
            </p:cNvSpPr>
            <p:nvPr/>
          </p:nvSpPr>
          <p:spPr bwMode="auto">
            <a:xfrm>
              <a:off x="1620" y="2889"/>
              <a:ext cx="8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+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2537" name="Group 48"/>
          <p:cNvGrpSpPr/>
          <p:nvPr/>
        </p:nvGrpSpPr>
        <p:grpSpPr bwMode="auto">
          <a:xfrm>
            <a:off x="5627905" y="4747428"/>
            <a:ext cx="1676400" cy="1595438"/>
            <a:chOff x="2699" y="2750"/>
            <a:chExt cx="1056" cy="1005"/>
          </a:xfrm>
        </p:grpSpPr>
        <p:sp>
          <p:nvSpPr>
            <p:cNvPr id="22540" name="Line 49"/>
            <p:cNvSpPr>
              <a:spLocks noChangeShapeType="1"/>
            </p:cNvSpPr>
            <p:nvPr/>
          </p:nvSpPr>
          <p:spPr bwMode="auto">
            <a:xfrm>
              <a:off x="2926" y="2886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1" name="Line 50"/>
            <p:cNvSpPr>
              <a:spLocks noChangeShapeType="1"/>
            </p:cNvSpPr>
            <p:nvPr/>
          </p:nvSpPr>
          <p:spPr bwMode="auto">
            <a:xfrm>
              <a:off x="2926" y="3339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Line 51"/>
            <p:cNvSpPr>
              <a:spLocks noChangeShapeType="1"/>
            </p:cNvSpPr>
            <p:nvPr/>
          </p:nvSpPr>
          <p:spPr bwMode="auto">
            <a:xfrm>
              <a:off x="3424" y="3113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3" name="Text Box 52"/>
            <p:cNvSpPr txBox="1">
              <a:spLocks noChangeArrowheads="1"/>
            </p:cNvSpPr>
            <p:nvPr/>
          </p:nvSpPr>
          <p:spPr bwMode="auto">
            <a:xfrm>
              <a:off x="2699" y="275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4" name="Text Box 53"/>
            <p:cNvSpPr txBox="1">
              <a:spLocks noChangeArrowheads="1"/>
            </p:cNvSpPr>
            <p:nvPr/>
          </p:nvSpPr>
          <p:spPr bwMode="auto">
            <a:xfrm>
              <a:off x="2699" y="3247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B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5" name="Text Box 54"/>
            <p:cNvSpPr txBox="1">
              <a:spLocks noChangeArrowheads="1"/>
            </p:cNvSpPr>
            <p:nvPr/>
          </p:nvSpPr>
          <p:spPr bwMode="auto">
            <a:xfrm>
              <a:off x="3543" y="2979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Y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46" name="Line 55"/>
            <p:cNvSpPr>
              <a:spLocks noChangeShapeType="1"/>
            </p:cNvSpPr>
            <p:nvPr/>
          </p:nvSpPr>
          <p:spPr bwMode="auto">
            <a:xfrm>
              <a:off x="3061" y="2750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56"/>
            <p:cNvSpPr>
              <a:spLocks noChangeShapeType="1"/>
            </p:cNvSpPr>
            <p:nvPr/>
          </p:nvSpPr>
          <p:spPr bwMode="auto">
            <a:xfrm flipH="1">
              <a:off x="3061" y="3203"/>
              <a:ext cx="1" cy="2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Line 57"/>
            <p:cNvSpPr>
              <a:spLocks noChangeShapeType="1"/>
            </p:cNvSpPr>
            <p:nvPr/>
          </p:nvSpPr>
          <p:spPr bwMode="auto">
            <a:xfrm>
              <a:off x="3062" y="3022"/>
              <a:ext cx="91" cy="9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9" name="Line 58"/>
            <p:cNvSpPr>
              <a:spLocks noChangeShapeType="1"/>
            </p:cNvSpPr>
            <p:nvPr/>
          </p:nvSpPr>
          <p:spPr bwMode="auto">
            <a:xfrm flipH="1">
              <a:off x="3062" y="3112"/>
              <a:ext cx="91" cy="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0" name="Line 59"/>
            <p:cNvSpPr>
              <a:spLocks noChangeShapeType="1"/>
            </p:cNvSpPr>
            <p:nvPr/>
          </p:nvSpPr>
          <p:spPr bwMode="auto">
            <a:xfrm>
              <a:off x="3061" y="2750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1" name="Line 60"/>
            <p:cNvSpPr>
              <a:spLocks noChangeShapeType="1"/>
            </p:cNvSpPr>
            <p:nvPr/>
          </p:nvSpPr>
          <p:spPr bwMode="auto">
            <a:xfrm flipV="1">
              <a:off x="3061" y="3294"/>
              <a:ext cx="363" cy="18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2" name="Line 61"/>
            <p:cNvSpPr>
              <a:spLocks noChangeShapeType="1"/>
            </p:cNvSpPr>
            <p:nvPr/>
          </p:nvSpPr>
          <p:spPr bwMode="auto">
            <a:xfrm>
              <a:off x="3424" y="2931"/>
              <a:ext cx="0" cy="3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3" name="Text Box 62"/>
            <p:cNvSpPr txBox="1">
              <a:spLocks noChangeArrowheads="1"/>
            </p:cNvSpPr>
            <p:nvPr/>
          </p:nvSpPr>
          <p:spPr bwMode="auto">
            <a:xfrm>
              <a:off x="3152" y="3025"/>
              <a:ext cx="28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ALU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2554" name="Line 63"/>
            <p:cNvSpPr>
              <a:spLocks noChangeShapeType="1"/>
            </p:cNvSpPr>
            <p:nvPr/>
          </p:nvSpPr>
          <p:spPr bwMode="auto">
            <a:xfrm>
              <a:off x="3243" y="3385"/>
              <a:ext cx="0" cy="1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55" name="Text Box 64"/>
            <p:cNvSpPr txBox="1">
              <a:spLocks noChangeArrowheads="1"/>
            </p:cNvSpPr>
            <p:nvPr/>
          </p:nvSpPr>
          <p:spPr bwMode="auto">
            <a:xfrm>
              <a:off x="3152" y="352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22538" name="Rectangle 65"/>
          <p:cNvSpPr>
            <a:spLocks noChangeArrowheads="1"/>
          </p:cNvSpPr>
          <p:nvPr/>
        </p:nvSpPr>
        <p:spPr bwMode="auto">
          <a:xfrm>
            <a:off x="4211638" y="1412875"/>
            <a:ext cx="310197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Adder</a:t>
            </a:r>
            <a:r>
              <a:rPr lang="zh-CN" altLang="en-US" dirty="0" smtClean="0">
                <a:ea typeface="宋体" panose="02010600030101010101" pitchFamily="2" charset="-122"/>
              </a:rPr>
              <a:t>加法器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A + B</a:t>
            </a:r>
          </a:p>
        </p:txBody>
      </p:sp>
      <p:sp>
        <p:nvSpPr>
          <p:cNvPr id="22539" name="Rectangle 66"/>
          <p:cNvSpPr>
            <a:spLocks noChangeArrowheads="1"/>
          </p:cNvSpPr>
          <p:nvPr/>
        </p:nvSpPr>
        <p:spPr bwMode="auto">
          <a:xfrm>
            <a:off x="4211638" y="3047197"/>
            <a:ext cx="4319587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Arithmetic/Logic </a:t>
            </a:r>
            <a:r>
              <a:rPr lang="en-US" altLang="zh-CN" dirty="0" smtClean="0">
                <a:ea typeface="宋体" panose="02010600030101010101" pitchFamily="2" charset="-122"/>
              </a:rPr>
              <a:t>Unit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算术逻辑单元</a:t>
            </a:r>
            <a:endParaRPr lang="en-US" altLang="zh-CN" dirty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Y = F(A, B)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88958A0-5861-4A5B-BD9B-738A623DA045}" type="slidenum">
              <a:rPr lang="en-AU" altLang="zh-CN" sz="1400"/>
            </a:fld>
            <a:endParaRPr lang="en-AU" altLang="zh-CN" sz="1400"/>
          </a:p>
        </p:txBody>
      </p:sp>
      <p:sp>
        <p:nvSpPr>
          <p:cNvPr id="2027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其他机制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275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向量中断 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Vectored Interrupts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处理程序的入口代码根据原因不同而不同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无效指令</a:t>
            </a:r>
            <a:r>
              <a:rPr lang="en-US" altLang="zh-CN" dirty="0" smtClean="0">
                <a:ea typeface="宋体" panose="02010600030101010101" pitchFamily="2" charset="-122"/>
              </a:rPr>
              <a:t>:		C000 0000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溢出</a:t>
            </a:r>
            <a:r>
              <a:rPr lang="en-US" altLang="zh-CN" dirty="0" smtClean="0">
                <a:ea typeface="宋体" panose="02010600030101010101" pitchFamily="2" charset="-122"/>
              </a:rPr>
              <a:t>:			C000 0020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…:			C000 0040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入口处的代码安排：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直接处理中断事件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跳转到具体处理代码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6031F0-6BCB-43D2-915D-84ACD4BEB451}" type="slidenum">
              <a:rPr lang="en-AU" altLang="zh-CN" sz="1400"/>
            </a:fld>
            <a:endParaRPr lang="en-AU" altLang="zh-CN" sz="1400"/>
          </a:p>
        </p:txBody>
      </p:sp>
      <p:sp>
        <p:nvSpPr>
          <p:cNvPr id="204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处理操作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48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读出异常的原因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跳转到相应的处理代码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确定所需的处理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如果问题可以解决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解决问题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返回到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指出的被中断指令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否则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终止程序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报告</a:t>
            </a:r>
            <a:r>
              <a:rPr lang="en-US" altLang="zh-CN" dirty="0" smtClean="0">
                <a:ea typeface="宋体" panose="02010600030101010101" pitchFamily="2" charset="-122"/>
              </a:rPr>
              <a:t>EPC, cause, 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E7C98A8-A3C3-443F-84C4-CB562E616304}" type="slidenum">
              <a:rPr lang="en-AU" altLang="zh-CN" sz="1400"/>
            </a:fld>
            <a:endParaRPr lang="en-AU" altLang="zh-CN" sz="1400"/>
          </a:p>
        </p:txBody>
      </p:sp>
      <p:sp>
        <p:nvSpPr>
          <p:cNvPr id="206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流水线中的异常处理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068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等效于某种形式的控制冒险（分支冒险）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考察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阶段的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指令发出的异常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 $2, $1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阻止</a:t>
            </a:r>
            <a:r>
              <a:rPr lang="en-US" altLang="zh-CN" dirty="0" smtClean="0">
                <a:ea typeface="宋体" panose="02010600030101010101" pitchFamily="2" charset="-122"/>
              </a:rPr>
              <a:t>$1</a:t>
            </a:r>
            <a:r>
              <a:rPr lang="zh-CN" altLang="en-US" dirty="0" smtClean="0">
                <a:ea typeface="宋体" panose="02010600030101010101" pitchFamily="2" charset="-122"/>
              </a:rPr>
              <a:t>的更新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继续完成前面的指令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及后续指令撤销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>
                <a:ea typeface="宋体" panose="02010600030101010101" pitchFamily="2" charset="-122"/>
              </a:rPr>
              <a:t>保存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r>
              <a:rPr lang="zh-CN" altLang="en-US" dirty="0" smtClean="0">
                <a:ea typeface="宋体" panose="02010600030101010101" pitchFamily="2" charset="-122"/>
              </a:rPr>
              <a:t>和设置</a:t>
            </a:r>
            <a:r>
              <a:rPr lang="en-US" altLang="zh-CN" dirty="0" smtClean="0">
                <a:ea typeface="宋体" panose="02010600030101010101" pitchFamily="2" charset="-122"/>
              </a:rPr>
              <a:t>Cause</a:t>
            </a:r>
            <a:r>
              <a:rPr lang="zh-CN" altLang="en-US" dirty="0" smtClean="0">
                <a:ea typeface="宋体" panose="02010600030101010101" pitchFamily="2" charset="-122"/>
              </a:rPr>
              <a:t>寄存器的值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将控制权转交给处理程序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类似于分支指令中的错误预测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使用类似的硬件技术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指令撤销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IF</a:t>
            </a:r>
            <a:r>
              <a:rPr lang="zh-CN" altLang="en-US" dirty="0" smtClean="0"/>
              <a:t>级已经有</a:t>
            </a:r>
            <a:r>
              <a:rPr lang="en-US" altLang="zh-CN" dirty="0" smtClean="0"/>
              <a:t>IF-flush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ID</a:t>
            </a:r>
            <a:r>
              <a:rPr lang="zh-CN" altLang="en-US" dirty="0" smtClean="0"/>
              <a:t>级已有（阻塞用的）全</a:t>
            </a:r>
            <a:r>
              <a:rPr lang="en-US" altLang="zh-CN" dirty="0" smtClean="0"/>
              <a:t>0</a:t>
            </a:r>
            <a:r>
              <a:rPr lang="zh-CN" altLang="en-US" dirty="0" smtClean="0"/>
              <a:t>的控制信号，新增</a:t>
            </a:r>
            <a:r>
              <a:rPr lang="en-US" altLang="zh-CN" dirty="0" smtClean="0"/>
              <a:t>ID-Flush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</a:t>
            </a:r>
            <a:r>
              <a:rPr lang="zh-CN" altLang="en-US" dirty="0" smtClean="0"/>
              <a:t>新增</a:t>
            </a:r>
            <a:r>
              <a:rPr lang="en-US" altLang="zh-CN" dirty="0" smtClean="0"/>
              <a:t>EX-Flush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此例子异常不会在</a:t>
            </a:r>
            <a:r>
              <a:rPr lang="en-US" altLang="zh-CN" dirty="0" smtClean="0"/>
              <a:t>MEM</a:t>
            </a:r>
            <a:r>
              <a:rPr lang="zh-CN" altLang="en-US" dirty="0" smtClean="0"/>
              <a:t>和</a:t>
            </a:r>
            <a:r>
              <a:rPr lang="en-US" altLang="zh-CN" dirty="0" smtClean="0"/>
              <a:t>WB</a:t>
            </a:r>
            <a:r>
              <a:rPr lang="zh-CN" altLang="en-US" dirty="0" smtClean="0"/>
              <a:t>产生，无须后续的撤销动作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E424A18-F644-4BEB-B896-0CE9C19413DA}" type="slidenum">
              <a:rPr lang="en-AU" altLang="zh-CN" sz="1400"/>
            </a:fld>
            <a:endParaRPr lang="en-AU" altLang="zh-CN" sz="1400"/>
          </a:p>
        </p:txBody>
      </p:sp>
      <p:pic>
        <p:nvPicPr>
          <p:cNvPr id="208899" name="Picture 5" descr="f04-6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235868"/>
            <a:ext cx="8567427" cy="5145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带有异常处理的</a:t>
            </a:r>
            <a:r>
              <a:rPr lang="zh-CN" altLang="en-US" dirty="0">
                <a:ea typeface="宋体" panose="02010600030101010101" pitchFamily="2" charset="-122"/>
              </a:rPr>
              <a:t>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07504" y="4077072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 flipV="1">
            <a:off x="765085" y="1340768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 flipV="1">
            <a:off x="3995936" y="1554415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 flipV="1">
            <a:off x="6012160" y="1221287"/>
            <a:ext cx="648072" cy="21602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734ED5F-8CA5-4FEA-95A9-954556FF30D9}" type="slidenum">
              <a:rPr lang="en-AU" altLang="zh-CN" sz="1400"/>
            </a:fld>
            <a:endParaRPr lang="en-AU" altLang="zh-CN" sz="1400"/>
          </a:p>
        </p:txBody>
      </p:sp>
      <p:sp>
        <p:nvSpPr>
          <p:cNvPr id="210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</a:t>
            </a:r>
            <a:r>
              <a:rPr lang="zh-CN" altLang="en-US" dirty="0">
                <a:ea typeface="宋体" panose="02010600030101010101" pitchFamily="2" charset="-122"/>
              </a:rPr>
              <a:t>属性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09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可恢复的异常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流水线将撤销该指令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执行处理程序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然后返回到该指令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重新取指，从头执行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该指令的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保存在</a:t>
            </a:r>
            <a:r>
              <a:rPr lang="en-US" altLang="zh-CN" dirty="0" smtClean="0">
                <a:ea typeface="宋体" panose="02010600030101010101" pitchFamily="2" charset="-122"/>
              </a:rPr>
              <a:t>EPC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用于识别引起异常的指令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实际保存的是</a:t>
            </a:r>
            <a:r>
              <a:rPr lang="en-US" altLang="zh-CN" dirty="0" smtClean="0">
                <a:ea typeface="宋体" panose="02010600030101010101" pitchFamily="2" charset="-122"/>
              </a:rPr>
              <a:t> PC + 4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返回执行时需要做</a:t>
            </a:r>
            <a:r>
              <a:rPr lang="en-US" altLang="zh-CN" dirty="0" smtClean="0">
                <a:ea typeface="宋体" panose="02010600030101010101" pitchFamily="2" charset="-122"/>
              </a:rPr>
              <a:t>-4</a:t>
            </a:r>
            <a:r>
              <a:rPr lang="zh-CN" altLang="en-US" dirty="0" smtClean="0">
                <a:ea typeface="宋体" panose="02010600030101010101" pitchFamily="2" charset="-122"/>
              </a:rPr>
              <a:t>的调整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B515268-A78F-4F7E-A646-2615FF491A5B}" type="slidenum">
              <a:rPr lang="en-AU" altLang="zh-CN" sz="1400"/>
            </a:fld>
            <a:endParaRPr lang="en-AU" altLang="zh-CN" sz="1400"/>
          </a:p>
        </p:txBody>
      </p:sp>
      <p:sp>
        <p:nvSpPr>
          <p:cNvPr id="212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Exception on </a:t>
            </a:r>
            <a:r>
              <a:rPr lang="en-US" altLang="zh-CN" sz="28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add</a:t>
            </a:r>
            <a:r>
              <a:rPr lang="en-US" altLang="zh-CN" sz="2800" smtClean="0">
                <a:ea typeface="宋体" panose="02010600030101010101" pitchFamily="2" charset="-122"/>
              </a:rPr>
              <a:t> in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40	sub  $11, $2, $4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44	and  $12, $2, $5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48	or   $13, $2, $6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4C	add  $1,  $2, $1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50	slt  $15, $6, $7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54	lw   $16, 50($7)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  <a:endParaRPr lang="en-AU" altLang="zh-CN" sz="240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 smtClean="0">
                <a:ea typeface="宋体" panose="02010600030101010101" pitchFamily="2" charset="-122"/>
              </a:rPr>
              <a:t>Handler</a:t>
            </a: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	80000180	sw   $25, 1000($0)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80000184	sw   $26, 1004($0)</a:t>
            </a:r>
            <a:b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400" smtClean="0">
                <a:latin typeface="Lucida Console" panose="020B0609040504020204" pitchFamily="49" charset="0"/>
                <a:ea typeface="宋体" panose="02010600030101010101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DBF53C0-8FD6-4750-98A8-E878034F74A8}" type="slidenum">
              <a:rPr lang="en-AU" altLang="zh-CN" sz="1400"/>
            </a:fld>
            <a:endParaRPr lang="en-AU" altLang="zh-CN" sz="1400"/>
          </a:p>
        </p:txBody>
      </p:sp>
      <p:pic>
        <p:nvPicPr>
          <p:cNvPr id="215043" name="Picture 7" descr="f04-67-P374493-top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31187" cy="486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4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异常例子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add</a:t>
            </a:r>
            <a:r>
              <a:rPr lang="zh-CN" altLang="en-US" sz="3200" dirty="0" smtClean="0">
                <a:ea typeface="宋体" panose="02010600030101010101" pitchFamily="2" charset="-122"/>
              </a:rPr>
              <a:t>在</a:t>
            </a:r>
            <a:r>
              <a:rPr lang="en-US" altLang="zh-CN" sz="3200" dirty="0" smtClean="0">
                <a:ea typeface="宋体" panose="02010600030101010101" pitchFamily="2" charset="-122"/>
              </a:rPr>
              <a:t>EX</a:t>
            </a:r>
            <a:r>
              <a:rPr lang="zh-CN" altLang="en-US" sz="3200" dirty="0" smtClean="0">
                <a:ea typeface="宋体" panose="02010600030101010101" pitchFamily="2" charset="-122"/>
              </a:rPr>
              <a:t>引发异常）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508104" y="2780928"/>
            <a:ext cx="504056" cy="50405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9F22453-0D0C-4489-9BDE-0F05DAE030B2}" type="slidenum">
              <a:rPr lang="en-AU" altLang="zh-CN" sz="1400"/>
            </a:fld>
            <a:endParaRPr lang="en-AU" altLang="zh-CN" sz="1400"/>
          </a:p>
        </p:txBody>
      </p:sp>
      <p:pic>
        <p:nvPicPr>
          <p:cNvPr id="217091" name="Picture 7" descr="f04-67-P374493-bott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8259762" cy="474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709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异常例子</a:t>
            </a:r>
            <a:r>
              <a:rPr lang="zh-CN" altLang="en-US" sz="2800" dirty="0" smtClean="0">
                <a:ea typeface="宋体" panose="02010600030101010101" pitchFamily="2" charset="-122"/>
              </a:rPr>
              <a:t>（乙撤销指令并转到处理程序入口）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67544" y="3933056"/>
            <a:ext cx="576064" cy="43204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752007" y="4384431"/>
            <a:ext cx="1029901" cy="1969477"/>
          </a:xfrm>
          <a:custGeom>
            <a:avLst/>
            <a:gdLst>
              <a:gd name="connsiteX0" fmla="*/ 9993 w 1029901"/>
              <a:gd name="connsiteY0" fmla="*/ 0 h 1969477"/>
              <a:gd name="connsiteX1" fmla="*/ 92055 w 1029901"/>
              <a:gd name="connsiteY1" fmla="*/ 562707 h 1969477"/>
              <a:gd name="connsiteX2" fmla="*/ 678208 w 1029901"/>
              <a:gd name="connsiteY2" fmla="*/ 1184031 h 1969477"/>
              <a:gd name="connsiteX3" fmla="*/ 1029901 w 1029901"/>
              <a:gd name="connsiteY3" fmla="*/ 1969477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9901" h="1969477">
                <a:moveTo>
                  <a:pt x="9993" y="0"/>
                </a:moveTo>
                <a:cubicBezTo>
                  <a:pt x="-4661" y="182684"/>
                  <a:pt x="-19314" y="365369"/>
                  <a:pt x="92055" y="562707"/>
                </a:cubicBezTo>
                <a:cubicBezTo>
                  <a:pt x="203424" y="760045"/>
                  <a:pt x="521900" y="949569"/>
                  <a:pt x="678208" y="1184031"/>
                </a:cubicBezTo>
                <a:cubicBezTo>
                  <a:pt x="834516" y="1418493"/>
                  <a:pt x="932208" y="1693985"/>
                  <a:pt x="1029901" y="1969477"/>
                </a:cubicBezTo>
              </a:path>
            </a:pathLst>
          </a:cu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520" y="6309041"/>
            <a:ext cx="4083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下一</a:t>
            </a:r>
            <a:r>
              <a:rPr lang="zh-CN" altLang="en-US" dirty="0"/>
              <a:t>时钟</a:t>
            </a:r>
            <a:r>
              <a:rPr lang="zh-CN" altLang="en-US" dirty="0" smtClean="0"/>
              <a:t>周期将读入处理程序入口处的</a:t>
            </a:r>
            <a:r>
              <a:rPr lang="zh-CN" altLang="en-US" dirty="0"/>
              <a:t>指令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542DEBB-4931-4761-9C0C-E9F61B16CF02}" type="slidenum">
              <a:rPr lang="en-AU" altLang="zh-CN" sz="1400"/>
            </a:fld>
            <a:endParaRPr lang="en-AU" altLang="zh-CN" sz="1400"/>
          </a:p>
        </p:txBody>
      </p:sp>
      <p:sp>
        <p:nvSpPr>
          <p:cNvPr id="219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同时多个异常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流水线中有多条指令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可能在一个时钟周期内引起多个异常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简单处理方法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从最早的指令开始处理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将后续指令全部撤销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称为“精确”异常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复杂的流水中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一个时钟周期发射多条指令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指令乱序执行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维护“精确异常”非常困难，</a:t>
            </a:r>
            <a:r>
              <a:rPr lang="en-US" altLang="zh-CN" sz="2400" dirty="0" smtClean="0">
                <a:ea typeface="宋体" panose="02010600030101010101" pitchFamily="2" charset="-122"/>
              </a:rPr>
              <a:t>MIPS</a:t>
            </a:r>
            <a:r>
              <a:rPr lang="zh-CN" altLang="en-US" sz="2400" dirty="0" smtClean="0">
                <a:ea typeface="宋体" panose="02010600030101010101" pitchFamily="2" charset="-122"/>
              </a:rPr>
              <a:t>级主流</a:t>
            </a:r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都要设法实现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76D3C51-A532-4E2A-B561-09558C5584D8}" type="slidenum">
              <a:rPr lang="en-AU" altLang="zh-CN" sz="1400"/>
            </a:fld>
            <a:endParaRPr lang="en-AU" altLang="zh-CN" sz="140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</a:t>
            </a:r>
            <a:r>
              <a:rPr lang="en-US" altLang="zh-CN" dirty="0" smtClean="0">
                <a:ea typeface="宋体" panose="02010600030101010101" pitchFamily="2" charset="-122"/>
              </a:rPr>
              <a:t>Register: </a:t>
            </a:r>
            <a:r>
              <a:rPr lang="zh-CN" altLang="en-US" dirty="0" smtClean="0">
                <a:ea typeface="宋体" panose="02010600030101010101" pitchFamily="2" charset="-122"/>
              </a:rPr>
              <a:t>用于存储数据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用时钟信号确定何时输入数据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边沿触发</a:t>
            </a:r>
            <a:r>
              <a:rPr lang="en-US" altLang="zh-CN" dirty="0" smtClean="0">
                <a:ea typeface="宋体" panose="02010600030101010101" pitchFamily="2" charset="-122"/>
              </a:rPr>
              <a:t>Edge-triggered: </a:t>
            </a:r>
            <a:r>
              <a:rPr lang="zh-CN" altLang="en-US" dirty="0" smtClean="0">
                <a:ea typeface="宋体" panose="02010600030101010101" pitchFamily="2" charset="-122"/>
              </a:rPr>
              <a:t>数据在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ea typeface="宋体" panose="02010600030101010101" pitchFamily="2" charset="-122"/>
              </a:rPr>
              <a:t>Clk</a:t>
            </a:r>
            <a:r>
              <a:rPr lang="zh-CN" altLang="en-US" dirty="0" smtClean="0">
                <a:ea typeface="宋体" panose="02010600030101010101" pitchFamily="2" charset="-122"/>
              </a:rPr>
              <a:t>变化沿输入（</a:t>
            </a:r>
            <a:r>
              <a:rPr lang="en-US" altLang="zh-CN" dirty="0" smtClean="0">
                <a:ea typeface="宋体" panose="02010600030101010101" pitchFamily="2" charset="-122"/>
              </a:rPr>
              <a:t> 0 -&gt;1</a:t>
            </a:r>
            <a:r>
              <a:rPr lang="zh-CN" altLang="en-US" dirty="0" smtClean="0">
                <a:ea typeface="宋体" panose="02010600030101010101" pitchFamily="2" charset="-122"/>
              </a:rPr>
              <a:t>或</a:t>
            </a:r>
            <a:r>
              <a:rPr lang="en-US" altLang="zh-CN" dirty="0" smtClean="0">
                <a:ea typeface="宋体" panose="02010600030101010101" pitchFamily="2" charset="-122"/>
              </a:rPr>
              <a:t>1-&gt;0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4581" name="Group 4"/>
          <p:cNvGrpSpPr/>
          <p:nvPr/>
        </p:nvGrpSpPr>
        <p:grpSpPr bwMode="auto">
          <a:xfrm>
            <a:off x="755650" y="4365625"/>
            <a:ext cx="2090738" cy="1223963"/>
            <a:chOff x="657" y="2296"/>
            <a:chExt cx="1317" cy="771"/>
          </a:xfrm>
        </p:grpSpPr>
        <p:sp>
          <p:nvSpPr>
            <p:cNvPr id="24612" name="Rectangle 5"/>
            <p:cNvSpPr>
              <a:spLocks noChangeArrowheads="1"/>
            </p:cNvSpPr>
            <p:nvPr/>
          </p:nvSpPr>
          <p:spPr bwMode="auto">
            <a:xfrm>
              <a:off x="1111" y="2296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613" name="Line 6"/>
            <p:cNvSpPr>
              <a:spLocks noChangeShapeType="1"/>
            </p:cNvSpPr>
            <p:nvPr/>
          </p:nvSpPr>
          <p:spPr bwMode="auto">
            <a:xfrm>
              <a:off x="975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4" name="Line 7"/>
            <p:cNvSpPr>
              <a:spLocks noChangeShapeType="1"/>
            </p:cNvSpPr>
            <p:nvPr/>
          </p:nvSpPr>
          <p:spPr bwMode="auto">
            <a:xfrm>
              <a:off x="975" y="2886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5" name="Line 8"/>
            <p:cNvSpPr>
              <a:spLocks noChangeShapeType="1"/>
            </p:cNvSpPr>
            <p:nvPr/>
          </p:nvSpPr>
          <p:spPr bwMode="auto">
            <a:xfrm>
              <a:off x="1610" y="2478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6" name="Text Box 9"/>
            <p:cNvSpPr txBox="1">
              <a:spLocks noChangeArrowheads="1"/>
            </p:cNvSpPr>
            <p:nvPr/>
          </p:nvSpPr>
          <p:spPr bwMode="auto">
            <a:xfrm>
              <a:off x="748" y="2345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7" name="Text Box 10"/>
            <p:cNvSpPr txBox="1">
              <a:spLocks noChangeArrowheads="1"/>
            </p:cNvSpPr>
            <p:nvPr/>
          </p:nvSpPr>
          <p:spPr bwMode="auto">
            <a:xfrm>
              <a:off x="657" y="2753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8" name="Text Box 11"/>
            <p:cNvSpPr txBox="1">
              <a:spLocks noChangeArrowheads="1"/>
            </p:cNvSpPr>
            <p:nvPr/>
          </p:nvSpPr>
          <p:spPr bwMode="auto">
            <a:xfrm>
              <a:off x="1746" y="2345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4619" name="Line 12"/>
            <p:cNvSpPr>
              <a:spLocks noChangeShapeType="1"/>
            </p:cNvSpPr>
            <p:nvPr/>
          </p:nvSpPr>
          <p:spPr bwMode="auto">
            <a:xfrm>
              <a:off x="1111" y="2840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20" name="Line 13"/>
            <p:cNvSpPr>
              <a:spLocks noChangeShapeType="1"/>
            </p:cNvSpPr>
            <p:nvPr/>
          </p:nvSpPr>
          <p:spPr bwMode="auto">
            <a:xfrm flipV="1">
              <a:off x="1111" y="2886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4582" name="Group 44"/>
          <p:cNvGrpSpPr/>
          <p:nvPr/>
        </p:nvGrpSpPr>
        <p:grpSpPr bwMode="auto">
          <a:xfrm>
            <a:off x="3419475" y="4005263"/>
            <a:ext cx="4775200" cy="1800225"/>
            <a:chOff x="2154" y="2523"/>
            <a:chExt cx="3008" cy="1134"/>
          </a:xfrm>
        </p:grpSpPr>
        <p:sp>
          <p:nvSpPr>
            <p:cNvPr id="24583" name="Line 18"/>
            <p:cNvSpPr>
              <a:spLocks noChangeShapeType="1"/>
            </p:cNvSpPr>
            <p:nvPr/>
          </p:nvSpPr>
          <p:spPr bwMode="auto">
            <a:xfrm>
              <a:off x="2712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4" name="Line 19"/>
            <p:cNvSpPr>
              <a:spLocks noChangeShapeType="1"/>
            </p:cNvSpPr>
            <p:nvPr/>
          </p:nvSpPr>
          <p:spPr bwMode="auto">
            <a:xfrm>
              <a:off x="2712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5" name="Line 20"/>
            <p:cNvSpPr>
              <a:spLocks noChangeShapeType="1"/>
            </p:cNvSpPr>
            <p:nvPr/>
          </p:nvSpPr>
          <p:spPr bwMode="auto">
            <a:xfrm>
              <a:off x="3256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6" name="Line 21"/>
            <p:cNvSpPr>
              <a:spLocks noChangeShapeType="1"/>
            </p:cNvSpPr>
            <p:nvPr/>
          </p:nvSpPr>
          <p:spPr bwMode="auto">
            <a:xfrm>
              <a:off x="3256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7" name="Line 22"/>
            <p:cNvSpPr>
              <a:spLocks noChangeShapeType="1"/>
            </p:cNvSpPr>
            <p:nvPr/>
          </p:nvSpPr>
          <p:spPr bwMode="auto">
            <a:xfrm>
              <a:off x="2531" y="2795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8" name="Line 23"/>
            <p:cNvSpPr>
              <a:spLocks noChangeShapeType="1"/>
            </p:cNvSpPr>
            <p:nvPr/>
          </p:nvSpPr>
          <p:spPr bwMode="auto">
            <a:xfrm>
              <a:off x="3801" y="2614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89" name="Line 24"/>
            <p:cNvSpPr>
              <a:spLocks noChangeShapeType="1"/>
            </p:cNvSpPr>
            <p:nvPr/>
          </p:nvSpPr>
          <p:spPr bwMode="auto">
            <a:xfrm>
              <a:off x="3801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0" name="Line 25"/>
            <p:cNvSpPr>
              <a:spLocks noChangeShapeType="1"/>
            </p:cNvSpPr>
            <p:nvPr/>
          </p:nvSpPr>
          <p:spPr bwMode="auto">
            <a:xfrm>
              <a:off x="4345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1" name="Line 26"/>
            <p:cNvSpPr>
              <a:spLocks noChangeShapeType="1"/>
            </p:cNvSpPr>
            <p:nvPr/>
          </p:nvSpPr>
          <p:spPr bwMode="auto">
            <a:xfrm>
              <a:off x="4345" y="2795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2" name="Line 27"/>
            <p:cNvSpPr>
              <a:spLocks noChangeShapeType="1"/>
            </p:cNvSpPr>
            <p:nvPr/>
          </p:nvSpPr>
          <p:spPr bwMode="auto">
            <a:xfrm>
              <a:off x="4889" y="2614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3" name="Line 28"/>
            <p:cNvSpPr>
              <a:spLocks noChangeShapeType="1"/>
            </p:cNvSpPr>
            <p:nvPr/>
          </p:nvSpPr>
          <p:spPr bwMode="auto">
            <a:xfrm flipV="1">
              <a:off x="4890" y="2613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4" name="Line 29"/>
            <p:cNvSpPr>
              <a:spLocks noChangeShapeType="1"/>
            </p:cNvSpPr>
            <p:nvPr/>
          </p:nvSpPr>
          <p:spPr bwMode="auto">
            <a:xfrm>
              <a:off x="2531" y="3657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5" name="Line 30"/>
            <p:cNvSpPr>
              <a:spLocks noChangeShapeType="1"/>
            </p:cNvSpPr>
            <p:nvPr/>
          </p:nvSpPr>
          <p:spPr bwMode="auto">
            <a:xfrm flipV="1">
              <a:off x="253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1"/>
            <p:cNvSpPr txBox="1">
              <a:spLocks noChangeArrowheads="1"/>
            </p:cNvSpPr>
            <p:nvPr/>
          </p:nvSpPr>
          <p:spPr bwMode="auto">
            <a:xfrm>
              <a:off x="2154" y="2617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7" name="Text Box 32"/>
            <p:cNvSpPr txBox="1">
              <a:spLocks noChangeArrowheads="1"/>
            </p:cNvSpPr>
            <p:nvPr/>
          </p:nvSpPr>
          <p:spPr bwMode="auto">
            <a:xfrm>
              <a:off x="2154" y="2949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8" name="Text Box 33"/>
            <p:cNvSpPr txBox="1">
              <a:spLocks noChangeArrowheads="1"/>
            </p:cNvSpPr>
            <p:nvPr/>
          </p:nvSpPr>
          <p:spPr bwMode="auto">
            <a:xfrm>
              <a:off x="2154" y="3297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4599" name="Freeform 34"/>
            <p:cNvSpPr/>
            <p:nvPr/>
          </p:nvSpPr>
          <p:spPr bwMode="auto">
            <a:xfrm>
              <a:off x="2531" y="2976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0" name="Freeform 35"/>
            <p:cNvSpPr/>
            <p:nvPr/>
          </p:nvSpPr>
          <p:spPr bwMode="auto">
            <a:xfrm>
              <a:off x="3166" y="2976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1" name="Freeform 36"/>
            <p:cNvSpPr/>
            <p:nvPr/>
          </p:nvSpPr>
          <p:spPr bwMode="auto">
            <a:xfrm>
              <a:off x="3892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2" name="Freeform 37"/>
            <p:cNvSpPr/>
            <p:nvPr/>
          </p:nvSpPr>
          <p:spPr bwMode="auto">
            <a:xfrm>
              <a:off x="2803" y="3339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3" name="Freeform 38"/>
            <p:cNvSpPr/>
            <p:nvPr/>
          </p:nvSpPr>
          <p:spPr bwMode="auto">
            <a:xfrm>
              <a:off x="2531" y="3340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4" name="Freeform 39"/>
            <p:cNvSpPr/>
            <p:nvPr/>
          </p:nvSpPr>
          <p:spPr bwMode="auto">
            <a:xfrm>
              <a:off x="2712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5" name="Freeform 40"/>
            <p:cNvSpPr/>
            <p:nvPr/>
          </p:nvSpPr>
          <p:spPr bwMode="auto">
            <a:xfrm>
              <a:off x="3801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6" name="Freeform 41"/>
            <p:cNvSpPr/>
            <p:nvPr/>
          </p:nvSpPr>
          <p:spPr bwMode="auto">
            <a:xfrm>
              <a:off x="4980" y="3339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7" name="Freeform 42"/>
            <p:cNvSpPr/>
            <p:nvPr/>
          </p:nvSpPr>
          <p:spPr bwMode="auto">
            <a:xfrm>
              <a:off x="4255" y="2976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8" name="Freeform 43"/>
            <p:cNvSpPr/>
            <p:nvPr/>
          </p:nvSpPr>
          <p:spPr bwMode="auto">
            <a:xfrm>
              <a:off x="4890" y="3067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9525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09" name="Line 15"/>
            <p:cNvSpPr>
              <a:spLocks noChangeShapeType="1"/>
            </p:cNvSpPr>
            <p:nvPr/>
          </p:nvSpPr>
          <p:spPr bwMode="auto">
            <a:xfrm>
              <a:off x="2712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0" name="Line 16"/>
            <p:cNvSpPr>
              <a:spLocks noChangeShapeType="1"/>
            </p:cNvSpPr>
            <p:nvPr/>
          </p:nvSpPr>
          <p:spPr bwMode="auto">
            <a:xfrm>
              <a:off x="3801" y="2523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611" name="Line 17"/>
            <p:cNvSpPr>
              <a:spLocks noChangeShapeType="1"/>
            </p:cNvSpPr>
            <p:nvPr/>
          </p:nvSpPr>
          <p:spPr bwMode="auto">
            <a:xfrm>
              <a:off x="4889" y="2523"/>
              <a:ext cx="1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5375412-1B83-463C-AD8F-38461A504901}" type="slidenum">
              <a:rPr lang="en-AU" altLang="zh-CN" sz="1400"/>
            </a:fld>
            <a:endParaRPr lang="en-AU" altLang="zh-CN" sz="1400"/>
          </a:p>
        </p:txBody>
      </p:sp>
      <p:sp>
        <p:nvSpPr>
          <p:cNvPr id="221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“非精确”异常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直接终止流水线并保存状态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包括异常原因</a:t>
            </a:r>
            <a:r>
              <a:rPr lang="en-US" altLang="zh-CN" sz="2400" dirty="0" smtClean="0">
                <a:ea typeface="宋体" panose="02010600030101010101" pitchFamily="2" charset="-122"/>
              </a:rPr>
              <a:t>cause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有处理程序负责：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找出发生异常的指令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那些指令需要完成或者撤销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可能需要“手动”完成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简化硬件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但需要更复杂、难设计的软件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对于复杂的多发射、乱序流水线是不可行的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22E1CF2-8516-4556-B451-6D6FF110AC83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2232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61719"/>
            <a:ext cx="8259762" cy="646331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ea typeface="宋体" panose="02010600030101010101" pitchFamily="2" charset="-122"/>
              </a:rPr>
              <a:t>指令级并行</a:t>
            </a:r>
            <a:r>
              <a:rPr lang="en-US" altLang="zh-CN" sz="3600" dirty="0" smtClean="0">
                <a:ea typeface="宋体" panose="02010600030101010101" pitchFamily="2" charset="-122"/>
              </a:rPr>
              <a:t>(ILP)</a:t>
            </a:r>
            <a:endParaRPr lang="en-AU" altLang="zh-CN" sz="3600" dirty="0" smtClean="0">
              <a:ea typeface="宋体" panose="02010600030101010101" pitchFamily="2" charset="-122"/>
            </a:endParaRPr>
          </a:p>
        </p:txBody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流水线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多条指令并行执行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提高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方法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）更深的流水线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</a:rPr>
              <a:t>每级完成更少的工作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更短的时钟周期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）多发射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重复设制多个流水线的级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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多条流水线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每个时钟周期启动多条指令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CPI &lt; 1, 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因此使用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IPC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(</a:t>
            </a:r>
            <a:r>
              <a:rPr lang="en-US" altLang="zh-CN" sz="2000" dirty="0">
                <a:ea typeface="宋体" panose="02010600030101010101" pitchFamily="2" charset="-122"/>
                <a:sym typeface="Symbol" panose="05050102010706020507" pitchFamily="18" charset="2"/>
              </a:rPr>
              <a:t>Instructions Per Cycle )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, 4GHz 4-</a:t>
            </a: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发射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3" eaLnBrk="1" hangingPunct="1">
              <a:lnSpc>
                <a:spcPct val="90000"/>
              </a:lnSpc>
            </a:pP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16Billion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IPS,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CPI = 0.25, </a:t>
            </a:r>
            <a:r>
              <a:rPr lang="zh-CN" altLang="en-US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峰值</a:t>
            </a:r>
            <a:r>
              <a:rPr lang="en-US" altLang="zh-CN" sz="1800" dirty="0" smtClean="0">
                <a:ea typeface="宋体" panose="02010600030101010101" pitchFamily="2" charset="-122"/>
                <a:sym typeface="Symbol" panose="05050102010706020507" pitchFamily="18" charset="2"/>
              </a:rPr>
              <a:t> IPC = 4</a:t>
            </a:r>
            <a:endParaRPr lang="en-US" altLang="zh-CN" sz="1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由于数据依赖关系，制约了多发射的应用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23237" name="Text Box 4"/>
          <p:cNvSpPr txBox="1">
            <a:spLocks noChangeArrowheads="1"/>
          </p:cNvSpPr>
          <p:nvPr/>
        </p:nvSpPr>
        <p:spPr bwMode="auto">
          <a:xfrm rot="5400000">
            <a:off x="7181850" y="1593850"/>
            <a:ext cx="3557588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§4.10 </a:t>
            </a:r>
            <a:r>
              <a:rPr lang="en-AU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Parallelism via Instructions</a:t>
            </a:r>
            <a:endParaRPr lang="en-US" altLang="zh-CN" sz="1800">
              <a:solidFill>
                <a:schemeClr val="fol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5B72320-9726-415F-AD7F-D4B16D2A09FC}" type="slidenum">
              <a:rPr lang="en-AU" altLang="zh-CN" sz="1400"/>
            </a:fld>
            <a:endParaRPr lang="en-AU" altLang="zh-CN" sz="1400"/>
          </a:p>
        </p:txBody>
      </p:sp>
      <p:sp>
        <p:nvSpPr>
          <p:cNvPr id="225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编译器对指令进行划分成可同时发射的指令组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将它们组合成</a:t>
            </a:r>
            <a:r>
              <a:rPr lang="zh-CN" altLang="en-US" sz="2400" dirty="0" smtClean="0">
                <a:solidFill>
                  <a:srgbClr val="FF0000"/>
                </a:solidFill>
                <a:ea typeface="宋体" panose="02010600030101010101" pitchFamily="2" charset="-122"/>
              </a:rPr>
              <a:t>发射槽</a:t>
            </a:r>
            <a:r>
              <a:rPr lang="en-US" altLang="zh-CN" sz="2400" dirty="0" smtClean="0">
                <a:ea typeface="宋体" panose="02010600030101010101" pitchFamily="2" charset="-122"/>
              </a:rPr>
              <a:t> “issue slots”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编译器需要检测和避免冒险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动态多发射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</a:t>
            </a:r>
            <a:r>
              <a:rPr lang="zh-CN" altLang="en-US" sz="2400" dirty="0" smtClean="0">
                <a:ea typeface="宋体" panose="02010600030101010101" pitchFamily="2" charset="-122"/>
              </a:rPr>
              <a:t>检查指令流，选择可在同一周期发射的指令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编译器可以通过重新排列指令起到协助作用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CPU </a:t>
            </a:r>
            <a:r>
              <a:rPr lang="zh-CN" altLang="en-US" sz="2400" dirty="0" smtClean="0">
                <a:ea typeface="宋体" panose="02010600030101010101" pitchFamily="2" charset="-122"/>
              </a:rPr>
              <a:t>在运行时解决冒险问题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endParaRPr lang="en-US" altLang="zh-CN" sz="24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共性问题：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）那些指令可以一起发射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2</a:t>
            </a:r>
            <a:r>
              <a:rPr lang="zh-CN" altLang="en-US" sz="2000" dirty="0" smtClean="0">
                <a:ea typeface="宋体" panose="02010600030101010101" pitchFamily="2" charset="-122"/>
              </a:rPr>
              <a:t>）数据冒险和控制冒险的处理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C32C322-558E-4E27-B8C3-6B41940BB01A}" type="slidenum">
              <a:rPr lang="en-AU" altLang="zh-CN" sz="1400"/>
            </a:fld>
            <a:endParaRPr lang="en-AU" altLang="zh-CN" sz="1400"/>
          </a:p>
        </p:txBody>
      </p:sp>
      <p:sp>
        <p:nvSpPr>
          <p:cNvPr id="2273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“</a:t>
            </a:r>
            <a:r>
              <a:rPr lang="zh-CN" altLang="en-US" sz="2800" dirty="0" smtClean="0">
                <a:ea typeface="宋体" panose="02010600030101010101" pitchFamily="2" charset="-122"/>
              </a:rPr>
              <a:t>推测</a:t>
            </a:r>
            <a:r>
              <a:rPr lang="en-US" altLang="zh-CN" sz="2800" dirty="0" smtClean="0">
                <a:ea typeface="宋体" panose="02010600030101010101" pitchFamily="2" charset="-122"/>
              </a:rPr>
              <a:t>” </a:t>
            </a:r>
            <a:r>
              <a:rPr lang="zh-CN" altLang="en-US" sz="2800" dirty="0" smtClean="0">
                <a:ea typeface="宋体" panose="02010600030101010101" pitchFamily="2" charset="-122"/>
              </a:rPr>
              <a:t>一条指令的操作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尽快启动操作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并随后检查推测是否正确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继续完成操作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如果不正确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“回退”撤销已进行的操作，并执行正确的操作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Common to static and dynamic multiple issue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例子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推测分支结果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如果错误，需要“回退”撤销操作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Load</a:t>
            </a:r>
            <a:r>
              <a:rPr lang="zh-CN" altLang="en-US" sz="2400" dirty="0" smtClean="0">
                <a:ea typeface="宋体" panose="02010600030101010101" pitchFamily="2" charset="-122"/>
              </a:rPr>
              <a:t>的推测执行（紧跟在</a:t>
            </a:r>
            <a:r>
              <a:rPr lang="en-US" altLang="zh-CN" sz="2400" dirty="0" smtClean="0">
                <a:ea typeface="宋体" panose="02010600030101010101" pitchFamily="2" charset="-122"/>
              </a:rPr>
              <a:t>store</a:t>
            </a:r>
            <a:r>
              <a:rPr lang="zh-CN" altLang="en-US" sz="2400" dirty="0" smtClean="0">
                <a:ea typeface="宋体" panose="02010600030101010101" pitchFamily="2" charset="-122"/>
              </a:rPr>
              <a:t>之后）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如果该地址单元被修改更新，则需要撤销重做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94B979-8F60-4D7E-8098-7C2C578AF465}" type="slidenum">
              <a:rPr lang="en-AU" altLang="zh-CN" sz="1400"/>
            </a:fld>
            <a:endParaRPr lang="en-AU" altLang="zh-CN" sz="1400"/>
          </a:p>
        </p:txBody>
      </p:sp>
      <p:sp>
        <p:nvSpPr>
          <p:cNvPr id="22937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软件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硬件</a:t>
            </a:r>
            <a:r>
              <a:rPr lang="en-US" altLang="zh-CN" sz="4000" dirty="0" smtClean="0">
                <a:ea typeface="宋体" panose="02010600030101010101" pitchFamily="2" charset="-122"/>
              </a:rPr>
              <a:t> </a:t>
            </a:r>
            <a:r>
              <a:rPr lang="zh-CN" altLang="en-US" sz="4000" dirty="0" smtClean="0">
                <a:ea typeface="宋体" panose="02010600030101010101" pitchFamily="2" charset="-122"/>
              </a:rPr>
              <a:t>推测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编译器对执行进行重新排序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移到分支指令之前，或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提前到</a:t>
            </a:r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可以包含一些“检修”指令以便从错误的猜测中恢复过来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硬件可以也可以超前执行指令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缓存这些指令的结果，直到确定它们需要执行才让结果生效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错误的推测结果将被丢弃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486658B-33AE-41E0-B6B4-C20E5277E3C2}" type="slidenum">
              <a:rPr lang="en-AU" altLang="zh-CN" sz="1400"/>
            </a:fld>
            <a:endParaRPr lang="en-AU" altLang="zh-CN" sz="1400"/>
          </a:p>
        </p:txBody>
      </p:sp>
      <p:sp>
        <p:nvSpPr>
          <p:cNvPr id="231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推测与异常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推测中发生的异常怎么办？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r>
              <a:rPr lang="en-US" altLang="zh-CN" dirty="0" smtClean="0">
                <a:ea typeface="宋体" panose="02010600030101010101" pitchFamily="2" charset="-122"/>
              </a:rPr>
              <a:t>load</a:t>
            </a:r>
            <a:r>
              <a:rPr lang="zh-CN" altLang="en-US" dirty="0" smtClean="0">
                <a:ea typeface="宋体" panose="02010600030101010101" pitchFamily="2" charset="-122"/>
              </a:rPr>
              <a:t>指令，提前到控制键检查之前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静态推测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给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增加延迟异常的功能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动态推测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可以缓存异常，直到指令完成</a:t>
            </a:r>
            <a:r>
              <a:rPr lang="en-US" altLang="zh-CN" dirty="0" smtClean="0">
                <a:ea typeface="宋体" panose="02010600030101010101" pitchFamily="2" charset="-122"/>
              </a:rPr>
              <a:t> (</a:t>
            </a:r>
            <a:r>
              <a:rPr lang="zh-CN" altLang="en-US" dirty="0" smtClean="0">
                <a:ea typeface="宋体" panose="02010600030101010101" pitchFamily="2" charset="-122"/>
              </a:rPr>
              <a:t>也可能不需要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F86867-AF41-4BD4-A8EA-155702E5D8B6}" type="slidenum">
              <a:rPr lang="en-AU" altLang="zh-CN" sz="1400"/>
            </a:fld>
            <a:endParaRPr lang="en-AU" altLang="zh-CN" sz="1400"/>
          </a:p>
        </p:txBody>
      </p:sp>
      <p:sp>
        <p:nvSpPr>
          <p:cNvPr id="2334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静态多发射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编译器将执行组合成发射包</a:t>
            </a:r>
            <a:r>
              <a:rPr lang="en-US" altLang="zh-CN" dirty="0" smtClean="0">
                <a:ea typeface="宋体" panose="02010600030101010101" pitchFamily="2" charset="-122"/>
              </a:rPr>
              <a:t> “issue packets”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即一组可以在</a:t>
            </a:r>
            <a:r>
              <a:rPr lang="zh-CN" altLang="en-US" dirty="0">
                <a:ea typeface="宋体" panose="02010600030101010101" pitchFamily="2" charset="-122"/>
              </a:rPr>
              <a:t>同</a:t>
            </a:r>
            <a:r>
              <a:rPr lang="zh-CN" altLang="en-US" dirty="0" smtClean="0">
                <a:ea typeface="宋体" panose="02010600030101010101" pitchFamily="2" charset="-122"/>
              </a:rPr>
              <a:t>一个</a:t>
            </a:r>
            <a:r>
              <a:rPr lang="zh-CN" altLang="en-US" dirty="0">
                <a:ea typeface="宋体" panose="02010600030101010101" pitchFamily="2" charset="-122"/>
              </a:rPr>
              <a:t>时钟</a:t>
            </a:r>
            <a:r>
              <a:rPr lang="zh-CN" altLang="en-US" dirty="0" smtClean="0">
                <a:ea typeface="宋体" panose="02010600030101010101" pitchFamily="2" charset="-122"/>
              </a:rPr>
              <a:t>周期发射的指令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取决于所需要的流水线资源（不能引起冲突）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将发射包想象成一个非常长的指令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指出了多个可同时执行的操作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引出了“超常指令字”</a:t>
            </a:r>
            <a:r>
              <a:rPr lang="en-US" altLang="zh-CN" dirty="0">
                <a:ea typeface="宋体" panose="02010600030101010101" pitchFamily="2" charset="-122"/>
                <a:sym typeface="Symbol" panose="05050102010706020507" pitchFamily="18" charset="2"/>
              </a:rPr>
              <a:t> (</a:t>
            </a:r>
            <a:r>
              <a:rPr lang="en-US" altLang="zh-CN" dirty="0">
                <a:ea typeface="宋体" panose="02010600030101010101" pitchFamily="2" charset="-122"/>
              </a:rPr>
              <a:t>VLIW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r>
              <a:rPr lang="zh-CN" altLang="en-US" dirty="0" smtClean="0">
                <a:ea typeface="宋体" panose="02010600030101010101" pitchFamily="2" charset="-122"/>
                <a:sym typeface="Symbol" panose="05050102010706020507" pitchFamily="18" charset="2"/>
              </a:rPr>
              <a:t>的概念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3724888-4881-461E-B9BD-62CD0A86E0E8}" type="slidenum">
              <a:rPr lang="en-AU" altLang="zh-CN" sz="1400"/>
            </a:fld>
            <a:endParaRPr lang="en-AU" altLang="zh-CN" sz="1400"/>
          </a:p>
        </p:txBody>
      </p:sp>
      <p:sp>
        <p:nvSpPr>
          <p:cNvPr id="23552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静态多发射的调度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编译器负责消除部分或全部的冒险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将执行重新排列成发射包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发射包内部存在数据依赖关系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发射包之间可以存在数据依赖关系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不同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之间存在差异</a:t>
            </a:r>
            <a:r>
              <a:rPr lang="en-US" altLang="zh-CN" dirty="0" smtClean="0">
                <a:ea typeface="宋体" panose="02010600030101010101" pitchFamily="2" charset="-122"/>
              </a:rPr>
              <a:t>;</a:t>
            </a:r>
            <a:r>
              <a:rPr lang="zh-CN" altLang="en-US" dirty="0" smtClean="0">
                <a:ea typeface="宋体" panose="02010600030101010101" pitchFamily="2" charset="-122"/>
              </a:rPr>
              <a:t>编译器必须知道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必要时填充</a:t>
            </a:r>
            <a:r>
              <a:rPr lang="en-US" altLang="zh-CN" dirty="0" err="1" smtClean="0">
                <a:ea typeface="宋体" panose="02010600030101010101" pitchFamily="2" charset="-122"/>
              </a:rPr>
              <a:t>nop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C19321F-224E-48DD-9EEB-B7CFEC5008CF}" type="slidenum">
              <a:rPr lang="en-AU" altLang="zh-CN" sz="1400"/>
            </a:fld>
            <a:endParaRPr lang="en-AU" altLang="zh-CN" sz="1400"/>
          </a:p>
        </p:txBody>
      </p:sp>
      <p:sp>
        <p:nvSpPr>
          <p:cNvPr id="237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静态双发射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765425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双发射包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ALU/branch </a:t>
            </a:r>
            <a:r>
              <a:rPr lang="zh-CN" altLang="en-US" sz="2400" dirty="0" smtClean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1</a:t>
            </a:r>
            <a:r>
              <a:rPr lang="zh-CN" altLang="en-US" sz="2400" dirty="0" smtClean="0">
                <a:ea typeface="宋体" panose="02010600030101010101" pitchFamily="2" charset="-122"/>
              </a:rPr>
              <a:t>条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 </a:t>
            </a:r>
            <a:r>
              <a:rPr lang="zh-CN" altLang="en-US" sz="2400" dirty="0">
                <a:ea typeface="宋体" panose="02010600030101010101" pitchFamily="2" charset="-122"/>
              </a:rPr>
              <a:t>指令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64-bit </a:t>
            </a:r>
            <a:r>
              <a:rPr lang="zh-CN" altLang="en-US" sz="2400" dirty="0" smtClean="0">
                <a:ea typeface="宋体" panose="02010600030101010101" pitchFamily="2" charset="-122"/>
              </a:rPr>
              <a:t>对其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ALU/branch</a:t>
            </a:r>
            <a:r>
              <a:rPr lang="zh-CN" altLang="en-US" sz="2000" dirty="0" smtClean="0">
                <a:ea typeface="宋体" panose="02010600030101010101" pitchFamily="2" charset="-122"/>
              </a:rPr>
              <a:t>在前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后接</a:t>
            </a:r>
            <a:r>
              <a:rPr lang="en-US" altLang="zh-CN" sz="2000" dirty="0" smtClean="0">
                <a:ea typeface="宋体" panose="02010600030101010101" pitchFamily="2" charset="-122"/>
              </a:rPr>
              <a:t>load/store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如果没有成对的两条指令，则用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nop</a:t>
            </a:r>
            <a:r>
              <a:rPr lang="zh-CN" altLang="en-US" sz="2000" dirty="0" smtClean="0">
                <a:ea typeface="宋体" panose="02010600030101010101" pitchFamily="2" charset="-122"/>
              </a:rPr>
              <a:t>填充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493656" name="Group 88"/>
          <p:cNvGraphicFramePr>
            <a:graphicFrameLocks noGrp="1"/>
          </p:cNvGraphicFramePr>
          <p:nvPr/>
        </p:nvGraphicFramePr>
        <p:xfrm>
          <a:off x="1258888" y="4005263"/>
          <a:ext cx="7231062" cy="2133600"/>
        </p:xfrm>
        <a:graphic>
          <a:graphicData uri="http://schemas.openxmlformats.org/drawingml/2006/table">
            <a:tbl>
              <a:tblPr/>
              <a:tblGrid>
                <a:gridCol w="936625"/>
                <a:gridCol w="1547812"/>
                <a:gridCol w="677863"/>
                <a:gridCol w="677862"/>
                <a:gridCol w="679450"/>
                <a:gridCol w="677863"/>
                <a:gridCol w="677862"/>
                <a:gridCol w="677863"/>
                <a:gridCol w="677862"/>
              </a:tblGrid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指令地址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指令类型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流水线阶段</a:t>
                      </a:r>
                      <a:endParaRPr kumimoji="0" lang="en-AU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 + 4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 + 8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 + 12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82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 + 16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6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 + 20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IF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EX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MEM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WB</a:t>
                      </a:r>
                      <a:endParaRPr kumimoji="0" lang="en-AU" altLang="zh-CN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AE9D302-739B-4DED-9D81-A1751F486A97}" type="slidenum">
              <a:rPr lang="en-AU" altLang="zh-CN" sz="1400"/>
            </a:fld>
            <a:endParaRPr lang="en-AU" altLang="zh-CN" sz="1400"/>
          </a:p>
        </p:txBody>
      </p:sp>
      <p:pic>
        <p:nvPicPr>
          <p:cNvPr id="239619" name="Picture 5" descr="f04-69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341438"/>
            <a:ext cx="8001000" cy="490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6444208" y="3501008"/>
            <a:ext cx="432048" cy="864096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179640" y="3781595"/>
            <a:ext cx="432048" cy="7275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08276" y="3645024"/>
            <a:ext cx="583804" cy="21230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07CDB63-0454-4B30-B69B-5100E0088E48}" type="slidenum">
              <a:rPr lang="en-AU" altLang="zh-CN" sz="1400"/>
            </a:fld>
            <a:endParaRPr lang="en-AU" altLang="zh-CN" sz="1400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时序（状态）单元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寄存器写操作的控制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仅在写控制信号有效</a:t>
            </a:r>
            <a:r>
              <a:rPr lang="zh-CN" altLang="en-US" sz="2000" dirty="0" smtClean="0">
                <a:ea typeface="宋体" panose="02010600030101010101" pitchFamily="2" charset="-122"/>
              </a:rPr>
              <a:t>（例如</a:t>
            </a:r>
            <a:r>
              <a:rPr lang="en-US" altLang="zh-CN" sz="2000" dirty="0" smtClean="0">
                <a:ea typeface="宋体" panose="02010600030101010101" pitchFamily="2" charset="-122"/>
              </a:rPr>
              <a:t>1</a:t>
            </a:r>
            <a:r>
              <a:rPr lang="zh-CN" altLang="en-US" sz="2000" dirty="0" smtClean="0">
                <a:ea typeface="宋体" panose="02010600030101010101" pitchFamily="2" charset="-122"/>
              </a:rPr>
              <a:t>）</a:t>
            </a:r>
            <a:r>
              <a:rPr lang="zh-CN" altLang="en-US" dirty="0" smtClean="0">
                <a:ea typeface="宋体" panose="02010600030101010101" pitchFamily="2" charset="-122"/>
              </a:rPr>
              <a:t>的时钟沿更新数据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当数据并不是每个时钟周期都需要更新时，可以保存多个时钟周期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26629" name="Group 4"/>
          <p:cNvGrpSpPr/>
          <p:nvPr/>
        </p:nvGrpSpPr>
        <p:grpSpPr bwMode="auto">
          <a:xfrm>
            <a:off x="539750" y="4365625"/>
            <a:ext cx="2306638" cy="1223963"/>
            <a:chOff x="340" y="2750"/>
            <a:chExt cx="1453" cy="771"/>
          </a:xfrm>
        </p:grpSpPr>
        <p:sp>
          <p:nvSpPr>
            <p:cNvPr id="26666" name="Rectangle 5"/>
            <p:cNvSpPr>
              <a:spLocks noChangeArrowheads="1"/>
            </p:cNvSpPr>
            <p:nvPr/>
          </p:nvSpPr>
          <p:spPr bwMode="auto">
            <a:xfrm>
              <a:off x="930" y="2750"/>
              <a:ext cx="499" cy="771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7" name="Line 6"/>
            <p:cNvSpPr>
              <a:spLocks noChangeShapeType="1"/>
            </p:cNvSpPr>
            <p:nvPr/>
          </p:nvSpPr>
          <p:spPr bwMode="auto">
            <a:xfrm>
              <a:off x="794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8" name="Line 7"/>
            <p:cNvSpPr>
              <a:spLocks noChangeShapeType="1"/>
            </p:cNvSpPr>
            <p:nvPr/>
          </p:nvSpPr>
          <p:spPr bwMode="auto">
            <a:xfrm>
              <a:off x="794" y="3340"/>
              <a:ext cx="1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9" name="Line 8"/>
            <p:cNvSpPr>
              <a:spLocks noChangeShapeType="1"/>
            </p:cNvSpPr>
            <p:nvPr/>
          </p:nvSpPr>
          <p:spPr bwMode="auto">
            <a:xfrm>
              <a:off x="1429" y="2932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0" name="Text Box 9"/>
            <p:cNvSpPr txBox="1">
              <a:spLocks noChangeArrowheads="1"/>
            </p:cNvSpPr>
            <p:nvPr/>
          </p:nvSpPr>
          <p:spPr bwMode="auto">
            <a:xfrm>
              <a:off x="567" y="2799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D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1" name="Text Box 10"/>
            <p:cNvSpPr txBox="1">
              <a:spLocks noChangeArrowheads="1"/>
            </p:cNvSpPr>
            <p:nvPr/>
          </p:nvSpPr>
          <p:spPr bwMode="auto">
            <a:xfrm>
              <a:off x="476" y="3207"/>
              <a:ext cx="32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Clk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2" name="Text Box 11"/>
            <p:cNvSpPr txBox="1">
              <a:spLocks noChangeArrowheads="1"/>
            </p:cNvSpPr>
            <p:nvPr/>
          </p:nvSpPr>
          <p:spPr bwMode="auto">
            <a:xfrm>
              <a:off x="1565" y="2799"/>
              <a:ext cx="22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Q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26673" name="Line 12"/>
            <p:cNvSpPr>
              <a:spLocks noChangeShapeType="1"/>
            </p:cNvSpPr>
            <p:nvPr/>
          </p:nvSpPr>
          <p:spPr bwMode="auto">
            <a:xfrm>
              <a:off x="930" y="3294"/>
              <a:ext cx="91" cy="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4" name="Line 13"/>
            <p:cNvSpPr>
              <a:spLocks noChangeShapeType="1"/>
            </p:cNvSpPr>
            <p:nvPr/>
          </p:nvSpPr>
          <p:spPr bwMode="auto">
            <a:xfrm flipV="1">
              <a:off x="930" y="3340"/>
              <a:ext cx="91" cy="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5" name="Line 14"/>
            <p:cNvSpPr>
              <a:spLocks noChangeShapeType="1"/>
            </p:cNvSpPr>
            <p:nvPr/>
          </p:nvSpPr>
          <p:spPr bwMode="auto">
            <a:xfrm>
              <a:off x="793" y="3154"/>
              <a:ext cx="13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76" name="Text Box 15"/>
            <p:cNvSpPr txBox="1">
              <a:spLocks noChangeArrowheads="1"/>
            </p:cNvSpPr>
            <p:nvPr/>
          </p:nvSpPr>
          <p:spPr bwMode="auto">
            <a:xfrm>
              <a:off x="340" y="3021"/>
              <a:ext cx="45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Write</a:t>
              </a:r>
              <a:endParaRPr lang="en-AU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26630" name="Group 52"/>
          <p:cNvGrpSpPr/>
          <p:nvPr/>
        </p:nvGrpSpPr>
        <p:grpSpPr bwMode="auto">
          <a:xfrm>
            <a:off x="3203575" y="3644900"/>
            <a:ext cx="4991100" cy="2376488"/>
            <a:chOff x="2004" y="2387"/>
            <a:chExt cx="3144" cy="1497"/>
          </a:xfrm>
        </p:grpSpPr>
        <p:sp>
          <p:nvSpPr>
            <p:cNvPr id="26631" name="Line 20"/>
            <p:cNvSpPr>
              <a:spLocks noChangeShapeType="1"/>
            </p:cNvSpPr>
            <p:nvPr/>
          </p:nvSpPr>
          <p:spPr bwMode="auto">
            <a:xfrm>
              <a:off x="2517" y="2840"/>
              <a:ext cx="8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2" name="Line 21"/>
            <p:cNvSpPr>
              <a:spLocks noChangeShapeType="1"/>
            </p:cNvSpPr>
            <p:nvPr/>
          </p:nvSpPr>
          <p:spPr bwMode="auto">
            <a:xfrm>
              <a:off x="3334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3" name="Line 22"/>
            <p:cNvSpPr>
              <a:spLocks noChangeShapeType="1"/>
            </p:cNvSpPr>
            <p:nvPr/>
          </p:nvSpPr>
          <p:spPr bwMode="auto">
            <a:xfrm>
              <a:off x="3334" y="3022"/>
              <a:ext cx="122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4" name="Line 23"/>
            <p:cNvSpPr>
              <a:spLocks noChangeShapeType="1"/>
            </p:cNvSpPr>
            <p:nvPr/>
          </p:nvSpPr>
          <p:spPr bwMode="auto">
            <a:xfrm>
              <a:off x="4558" y="2840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5" name="Line 24"/>
            <p:cNvSpPr>
              <a:spLocks noChangeShapeType="1"/>
            </p:cNvSpPr>
            <p:nvPr/>
          </p:nvSpPr>
          <p:spPr bwMode="auto">
            <a:xfrm flipV="1">
              <a:off x="4558" y="2840"/>
              <a:ext cx="5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6" name="Line 25"/>
            <p:cNvSpPr>
              <a:spLocks noChangeShapeType="1"/>
            </p:cNvSpPr>
            <p:nvPr/>
          </p:nvSpPr>
          <p:spPr bwMode="auto">
            <a:xfrm>
              <a:off x="2517" y="3884"/>
              <a:ext cx="263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7" name="Line 26"/>
            <p:cNvSpPr>
              <a:spLocks noChangeShapeType="1"/>
            </p:cNvSpPr>
            <p:nvPr/>
          </p:nvSpPr>
          <p:spPr bwMode="auto">
            <a:xfrm flipH="1" flipV="1">
              <a:off x="2503" y="2387"/>
              <a:ext cx="14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38" name="Text Box 27"/>
            <p:cNvSpPr txBox="1">
              <a:spLocks noChangeArrowheads="1"/>
            </p:cNvSpPr>
            <p:nvPr/>
          </p:nvSpPr>
          <p:spPr bwMode="auto">
            <a:xfrm>
              <a:off x="2004" y="2844"/>
              <a:ext cx="41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Write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39" name="Text Box 28"/>
            <p:cNvSpPr txBox="1">
              <a:spLocks noChangeArrowheads="1"/>
            </p:cNvSpPr>
            <p:nvPr/>
          </p:nvSpPr>
          <p:spPr bwMode="auto">
            <a:xfrm>
              <a:off x="2140" y="317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D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0" name="Text Box 29"/>
            <p:cNvSpPr txBox="1">
              <a:spLocks noChangeArrowheads="1"/>
            </p:cNvSpPr>
            <p:nvPr/>
          </p:nvSpPr>
          <p:spPr bwMode="auto">
            <a:xfrm>
              <a:off x="2140" y="3524"/>
              <a:ext cx="21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Q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41" name="Freeform 30"/>
            <p:cNvSpPr/>
            <p:nvPr/>
          </p:nvSpPr>
          <p:spPr bwMode="auto">
            <a:xfrm>
              <a:off x="2517" y="3203"/>
              <a:ext cx="635" cy="182"/>
            </a:xfrm>
            <a:custGeom>
              <a:avLst/>
              <a:gdLst>
                <a:gd name="T0" fmla="*/ 0 w 635"/>
                <a:gd name="T1" fmla="*/ 0 h 182"/>
                <a:gd name="T2" fmla="*/ 590 w 635"/>
                <a:gd name="T3" fmla="*/ 0 h 182"/>
                <a:gd name="T4" fmla="*/ 635 w 635"/>
                <a:gd name="T5" fmla="*/ 91 h 182"/>
                <a:gd name="T6" fmla="*/ 590 w 635"/>
                <a:gd name="T7" fmla="*/ 182 h 182"/>
                <a:gd name="T8" fmla="*/ 0 w 635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5"/>
                <a:gd name="T16" fmla="*/ 0 h 182"/>
                <a:gd name="T17" fmla="*/ 635 w 635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5" h="182">
                  <a:moveTo>
                    <a:pt x="0" y="0"/>
                  </a:moveTo>
                  <a:lnTo>
                    <a:pt x="590" y="0"/>
                  </a:lnTo>
                  <a:lnTo>
                    <a:pt x="635" y="91"/>
                  </a:lnTo>
                  <a:lnTo>
                    <a:pt x="590" y="182"/>
                  </a:lnTo>
                  <a:lnTo>
                    <a:pt x="0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2" name="Freeform 31"/>
            <p:cNvSpPr/>
            <p:nvPr/>
          </p:nvSpPr>
          <p:spPr bwMode="auto">
            <a:xfrm>
              <a:off x="3152" y="3203"/>
              <a:ext cx="1089" cy="182"/>
            </a:xfrm>
            <a:custGeom>
              <a:avLst/>
              <a:gdLst>
                <a:gd name="T0" fmla="*/ 0 w 1089"/>
                <a:gd name="T1" fmla="*/ 91 h 182"/>
                <a:gd name="T2" fmla="*/ 45 w 1089"/>
                <a:gd name="T3" fmla="*/ 0 h 182"/>
                <a:gd name="T4" fmla="*/ 1043 w 1089"/>
                <a:gd name="T5" fmla="*/ 0 h 182"/>
                <a:gd name="T6" fmla="*/ 1089 w 1089"/>
                <a:gd name="T7" fmla="*/ 91 h 182"/>
                <a:gd name="T8" fmla="*/ 1043 w 1089"/>
                <a:gd name="T9" fmla="*/ 182 h 182"/>
                <a:gd name="T10" fmla="*/ 45 w 1089"/>
                <a:gd name="T11" fmla="*/ 182 h 182"/>
                <a:gd name="T12" fmla="*/ 0 w 1089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89"/>
                <a:gd name="T22" fmla="*/ 0 h 182"/>
                <a:gd name="T23" fmla="*/ 1089 w 1089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89" h="182">
                  <a:moveTo>
                    <a:pt x="0" y="91"/>
                  </a:moveTo>
                  <a:lnTo>
                    <a:pt x="45" y="0"/>
                  </a:lnTo>
                  <a:lnTo>
                    <a:pt x="1043" y="0"/>
                  </a:lnTo>
                  <a:lnTo>
                    <a:pt x="1089" y="91"/>
                  </a:lnTo>
                  <a:lnTo>
                    <a:pt x="1043" y="182"/>
                  </a:lnTo>
                  <a:lnTo>
                    <a:pt x="45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3" name="Freeform 32"/>
            <p:cNvSpPr/>
            <p:nvPr/>
          </p:nvSpPr>
          <p:spPr bwMode="auto">
            <a:xfrm>
              <a:off x="2517" y="3567"/>
              <a:ext cx="272" cy="181"/>
            </a:xfrm>
            <a:custGeom>
              <a:avLst/>
              <a:gdLst>
                <a:gd name="T0" fmla="*/ 0 w 272"/>
                <a:gd name="T1" fmla="*/ 0 h 181"/>
                <a:gd name="T2" fmla="*/ 227 w 272"/>
                <a:gd name="T3" fmla="*/ 0 h 181"/>
                <a:gd name="T4" fmla="*/ 272 w 272"/>
                <a:gd name="T5" fmla="*/ 90 h 181"/>
                <a:gd name="T6" fmla="*/ 227 w 272"/>
                <a:gd name="T7" fmla="*/ 181 h 181"/>
                <a:gd name="T8" fmla="*/ 0 w 272"/>
                <a:gd name="T9" fmla="*/ 181 h 18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2"/>
                <a:gd name="T16" fmla="*/ 0 h 181"/>
                <a:gd name="T17" fmla="*/ 272 w 272"/>
                <a:gd name="T18" fmla="*/ 181 h 18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2" h="181">
                  <a:moveTo>
                    <a:pt x="0" y="0"/>
                  </a:moveTo>
                  <a:lnTo>
                    <a:pt x="227" y="0"/>
                  </a:lnTo>
                  <a:lnTo>
                    <a:pt x="272" y="90"/>
                  </a:lnTo>
                  <a:lnTo>
                    <a:pt x="227" y="181"/>
                  </a:lnTo>
                  <a:lnTo>
                    <a:pt x="0" y="181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4" name="Freeform 33"/>
            <p:cNvSpPr/>
            <p:nvPr/>
          </p:nvSpPr>
          <p:spPr bwMode="auto">
            <a:xfrm>
              <a:off x="2698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5" name="Freeform 34"/>
            <p:cNvSpPr/>
            <p:nvPr/>
          </p:nvSpPr>
          <p:spPr bwMode="auto">
            <a:xfrm>
              <a:off x="2699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6" name="Freeform 35"/>
            <p:cNvSpPr/>
            <p:nvPr/>
          </p:nvSpPr>
          <p:spPr bwMode="auto">
            <a:xfrm>
              <a:off x="4966" y="3566"/>
              <a:ext cx="136" cy="182"/>
            </a:xfrm>
            <a:custGeom>
              <a:avLst/>
              <a:gdLst>
                <a:gd name="T0" fmla="*/ 136 w 136"/>
                <a:gd name="T1" fmla="*/ 0 h 182"/>
                <a:gd name="T2" fmla="*/ 45 w 136"/>
                <a:gd name="T3" fmla="*/ 0 h 182"/>
                <a:gd name="T4" fmla="*/ 0 w 136"/>
                <a:gd name="T5" fmla="*/ 91 h 182"/>
                <a:gd name="T6" fmla="*/ 45 w 136"/>
                <a:gd name="T7" fmla="*/ 182 h 182"/>
                <a:gd name="T8" fmla="*/ 136 w 136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6"/>
                <a:gd name="T16" fmla="*/ 0 h 182"/>
                <a:gd name="T17" fmla="*/ 136 w 136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6" h="182">
                  <a:moveTo>
                    <a:pt x="136" y="0"/>
                  </a:moveTo>
                  <a:lnTo>
                    <a:pt x="45" y="0"/>
                  </a:lnTo>
                  <a:lnTo>
                    <a:pt x="0" y="91"/>
                  </a:lnTo>
                  <a:lnTo>
                    <a:pt x="45" y="182"/>
                  </a:lnTo>
                  <a:lnTo>
                    <a:pt x="136" y="182"/>
                  </a:lnTo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7" name="Freeform 36"/>
            <p:cNvSpPr/>
            <p:nvPr/>
          </p:nvSpPr>
          <p:spPr bwMode="auto">
            <a:xfrm>
              <a:off x="4241" y="3203"/>
              <a:ext cx="862" cy="182"/>
            </a:xfrm>
            <a:custGeom>
              <a:avLst/>
              <a:gdLst>
                <a:gd name="T0" fmla="*/ 862 w 862"/>
                <a:gd name="T1" fmla="*/ 0 h 182"/>
                <a:gd name="T2" fmla="*/ 46 w 862"/>
                <a:gd name="T3" fmla="*/ 0 h 182"/>
                <a:gd name="T4" fmla="*/ 0 w 862"/>
                <a:gd name="T5" fmla="*/ 91 h 182"/>
                <a:gd name="T6" fmla="*/ 46 w 862"/>
                <a:gd name="T7" fmla="*/ 182 h 182"/>
                <a:gd name="T8" fmla="*/ 862 w 862"/>
                <a:gd name="T9" fmla="*/ 182 h 1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2"/>
                <a:gd name="T16" fmla="*/ 0 h 182"/>
                <a:gd name="T17" fmla="*/ 862 w 862"/>
                <a:gd name="T18" fmla="*/ 182 h 1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2" h="182">
                  <a:moveTo>
                    <a:pt x="862" y="0"/>
                  </a:moveTo>
                  <a:lnTo>
                    <a:pt x="46" y="0"/>
                  </a:lnTo>
                  <a:lnTo>
                    <a:pt x="0" y="91"/>
                  </a:lnTo>
                  <a:lnTo>
                    <a:pt x="46" y="182"/>
                  </a:lnTo>
                  <a:lnTo>
                    <a:pt x="862" y="182"/>
                  </a:lnTo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8" name="Line 37"/>
            <p:cNvSpPr>
              <a:spLocks noChangeShapeType="1"/>
            </p:cNvSpPr>
            <p:nvPr/>
          </p:nvSpPr>
          <p:spPr bwMode="auto">
            <a:xfrm>
              <a:off x="2698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49" name="Line 38"/>
            <p:cNvSpPr>
              <a:spLocks noChangeShapeType="1"/>
            </p:cNvSpPr>
            <p:nvPr/>
          </p:nvSpPr>
          <p:spPr bwMode="auto">
            <a:xfrm>
              <a:off x="2698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>
              <a:off x="3242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1" name="Line 40"/>
            <p:cNvSpPr>
              <a:spLocks noChangeShapeType="1"/>
            </p:cNvSpPr>
            <p:nvPr/>
          </p:nvSpPr>
          <p:spPr bwMode="auto">
            <a:xfrm>
              <a:off x="3242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2" name="Line 41"/>
            <p:cNvSpPr>
              <a:spLocks noChangeShapeType="1"/>
            </p:cNvSpPr>
            <p:nvPr/>
          </p:nvSpPr>
          <p:spPr bwMode="auto">
            <a:xfrm>
              <a:off x="2517" y="2659"/>
              <a:ext cx="181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3" name="Line 42"/>
            <p:cNvSpPr>
              <a:spLocks noChangeShapeType="1"/>
            </p:cNvSpPr>
            <p:nvPr/>
          </p:nvSpPr>
          <p:spPr bwMode="auto">
            <a:xfrm>
              <a:off x="3787" y="2478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4" name="Line 43"/>
            <p:cNvSpPr>
              <a:spLocks noChangeShapeType="1"/>
            </p:cNvSpPr>
            <p:nvPr/>
          </p:nvSpPr>
          <p:spPr bwMode="auto">
            <a:xfrm>
              <a:off x="3787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5" name="Line 44"/>
            <p:cNvSpPr>
              <a:spLocks noChangeShapeType="1"/>
            </p:cNvSpPr>
            <p:nvPr/>
          </p:nvSpPr>
          <p:spPr bwMode="auto">
            <a:xfrm>
              <a:off x="4331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6" name="Line 45"/>
            <p:cNvSpPr>
              <a:spLocks noChangeShapeType="1"/>
            </p:cNvSpPr>
            <p:nvPr/>
          </p:nvSpPr>
          <p:spPr bwMode="auto">
            <a:xfrm>
              <a:off x="4331" y="2659"/>
              <a:ext cx="54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7" name="Line 46"/>
            <p:cNvSpPr>
              <a:spLocks noChangeShapeType="1"/>
            </p:cNvSpPr>
            <p:nvPr/>
          </p:nvSpPr>
          <p:spPr bwMode="auto">
            <a:xfrm>
              <a:off x="4875" y="2478"/>
              <a:ext cx="0" cy="18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8" name="Line 47"/>
            <p:cNvSpPr>
              <a:spLocks noChangeShapeType="1"/>
            </p:cNvSpPr>
            <p:nvPr/>
          </p:nvSpPr>
          <p:spPr bwMode="auto">
            <a:xfrm flipV="1">
              <a:off x="4876" y="2477"/>
              <a:ext cx="227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59" name="Text Box 48"/>
            <p:cNvSpPr txBox="1">
              <a:spLocks noChangeArrowheads="1"/>
            </p:cNvSpPr>
            <p:nvPr/>
          </p:nvSpPr>
          <p:spPr bwMode="auto">
            <a:xfrm>
              <a:off x="2140" y="2481"/>
              <a:ext cx="30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Clk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26660" name="Freeform 49"/>
            <p:cNvSpPr/>
            <p:nvPr/>
          </p:nvSpPr>
          <p:spPr bwMode="auto">
            <a:xfrm>
              <a:off x="2789" y="3566"/>
              <a:ext cx="2178" cy="182"/>
            </a:xfrm>
            <a:custGeom>
              <a:avLst/>
              <a:gdLst>
                <a:gd name="T0" fmla="*/ 0 w 2178"/>
                <a:gd name="T1" fmla="*/ 91 h 182"/>
                <a:gd name="T2" fmla="*/ 46 w 2178"/>
                <a:gd name="T3" fmla="*/ 0 h 182"/>
                <a:gd name="T4" fmla="*/ 2132 w 2178"/>
                <a:gd name="T5" fmla="*/ 0 h 182"/>
                <a:gd name="T6" fmla="*/ 2178 w 2178"/>
                <a:gd name="T7" fmla="*/ 91 h 182"/>
                <a:gd name="T8" fmla="*/ 2132 w 2178"/>
                <a:gd name="T9" fmla="*/ 182 h 182"/>
                <a:gd name="T10" fmla="*/ 46 w 2178"/>
                <a:gd name="T11" fmla="*/ 182 h 182"/>
                <a:gd name="T12" fmla="*/ 0 w 2178"/>
                <a:gd name="T13" fmla="*/ 91 h 1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178"/>
                <a:gd name="T22" fmla="*/ 0 h 182"/>
                <a:gd name="T23" fmla="*/ 2178 w 2178"/>
                <a:gd name="T24" fmla="*/ 182 h 18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178" h="182">
                  <a:moveTo>
                    <a:pt x="0" y="91"/>
                  </a:moveTo>
                  <a:lnTo>
                    <a:pt x="46" y="0"/>
                  </a:lnTo>
                  <a:lnTo>
                    <a:pt x="2132" y="0"/>
                  </a:lnTo>
                  <a:lnTo>
                    <a:pt x="2178" y="91"/>
                  </a:lnTo>
                  <a:lnTo>
                    <a:pt x="2132" y="182"/>
                  </a:lnTo>
                  <a:lnTo>
                    <a:pt x="46" y="182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chemeClr val="hlink"/>
            </a:solidFill>
            <a:ln w="9525">
              <a:solidFill>
                <a:schemeClr val="tx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1" name="Freeform 50"/>
            <p:cNvSpPr/>
            <p:nvPr/>
          </p:nvSpPr>
          <p:spPr bwMode="auto">
            <a:xfrm>
              <a:off x="4875" y="3294"/>
              <a:ext cx="169" cy="270"/>
            </a:xfrm>
            <a:custGeom>
              <a:avLst/>
              <a:gdLst>
                <a:gd name="T0" fmla="*/ 0 w 169"/>
                <a:gd name="T1" fmla="*/ 0 h 270"/>
                <a:gd name="T2" fmla="*/ 45 w 169"/>
                <a:gd name="T3" fmla="*/ 190 h 270"/>
                <a:gd name="T4" fmla="*/ 137 w 169"/>
                <a:gd name="T5" fmla="*/ 158 h 270"/>
                <a:gd name="T6" fmla="*/ 169 w 169"/>
                <a:gd name="T7" fmla="*/ 270 h 2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9"/>
                <a:gd name="T13" fmla="*/ 0 h 270"/>
                <a:gd name="T14" fmla="*/ 169 w 169"/>
                <a:gd name="T15" fmla="*/ 270 h 2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9" h="270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6" y="145"/>
                    <a:pt x="137" y="158"/>
                  </a:cubicBezTo>
                  <a:cubicBezTo>
                    <a:pt x="158" y="171"/>
                    <a:pt x="162" y="247"/>
                    <a:pt x="169" y="270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2" name="Freeform 51"/>
            <p:cNvSpPr/>
            <p:nvPr/>
          </p:nvSpPr>
          <p:spPr bwMode="auto">
            <a:xfrm>
              <a:off x="4876" y="2840"/>
              <a:ext cx="157" cy="688"/>
            </a:xfrm>
            <a:custGeom>
              <a:avLst/>
              <a:gdLst>
                <a:gd name="T0" fmla="*/ 0 w 157"/>
                <a:gd name="T1" fmla="*/ 0 h 688"/>
                <a:gd name="T2" fmla="*/ 45 w 157"/>
                <a:gd name="T3" fmla="*/ 190 h 688"/>
                <a:gd name="T4" fmla="*/ 137 w 157"/>
                <a:gd name="T5" fmla="*/ 158 h 688"/>
                <a:gd name="T6" fmla="*/ 157 w 157"/>
                <a:gd name="T7" fmla="*/ 688 h 6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7"/>
                <a:gd name="T13" fmla="*/ 0 h 688"/>
                <a:gd name="T14" fmla="*/ 157 w 157"/>
                <a:gd name="T15" fmla="*/ 688 h 6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7" h="688">
                  <a:moveTo>
                    <a:pt x="0" y="0"/>
                  </a:moveTo>
                  <a:cubicBezTo>
                    <a:pt x="7" y="32"/>
                    <a:pt x="22" y="164"/>
                    <a:pt x="45" y="190"/>
                  </a:cubicBezTo>
                  <a:cubicBezTo>
                    <a:pt x="68" y="216"/>
                    <a:pt x="118" y="75"/>
                    <a:pt x="137" y="158"/>
                  </a:cubicBezTo>
                  <a:cubicBezTo>
                    <a:pt x="156" y="241"/>
                    <a:pt x="153" y="578"/>
                    <a:pt x="157" y="688"/>
                  </a:cubicBezTo>
                </a:path>
              </a:pathLst>
            </a:custGeom>
            <a:noFill/>
            <a:ln w="12700" cmpd="sng">
              <a:solidFill>
                <a:srgbClr val="FF0000"/>
              </a:solidFill>
              <a:round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3" name="Line 17"/>
            <p:cNvSpPr>
              <a:spLocks noChangeShapeType="1"/>
            </p:cNvSpPr>
            <p:nvPr/>
          </p:nvSpPr>
          <p:spPr bwMode="auto">
            <a:xfrm>
              <a:off x="2698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4" name="Line 18"/>
            <p:cNvSpPr>
              <a:spLocks noChangeShapeType="1"/>
            </p:cNvSpPr>
            <p:nvPr/>
          </p:nvSpPr>
          <p:spPr bwMode="auto">
            <a:xfrm>
              <a:off x="3787" y="2387"/>
              <a:ext cx="0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665" name="Line 19"/>
            <p:cNvSpPr>
              <a:spLocks noChangeShapeType="1"/>
            </p:cNvSpPr>
            <p:nvPr/>
          </p:nvSpPr>
          <p:spPr bwMode="auto">
            <a:xfrm>
              <a:off x="4875" y="2387"/>
              <a:ext cx="1" cy="149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7D92892-80C1-4AC6-9AC7-1ABC476F0077}" type="slidenum">
              <a:rPr lang="en-AU" altLang="zh-CN" sz="1400"/>
            </a:fld>
            <a:endParaRPr lang="en-AU" altLang="zh-CN" sz="1400"/>
          </a:p>
        </p:txBody>
      </p:sp>
      <p:sp>
        <p:nvSpPr>
          <p:cNvPr id="24166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双发射</a:t>
            </a:r>
            <a:r>
              <a:rPr lang="en-US" altLang="zh-CN" sz="4000" dirty="0" smtClean="0">
                <a:ea typeface="宋体" panose="02010600030101010101" pitchFamily="2" charset="-122"/>
              </a:rPr>
              <a:t>MIPS</a:t>
            </a:r>
            <a:r>
              <a:rPr lang="zh-CN" altLang="en-US" sz="4000" dirty="0" smtClean="0">
                <a:ea typeface="宋体" panose="02010600030101010101" pitchFamily="2" charset="-122"/>
              </a:rPr>
              <a:t>中的冒险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更多指令在并发执行（更多的冒险机会）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EX</a:t>
            </a:r>
            <a:r>
              <a:rPr lang="zh-CN" altLang="en-US" sz="2800" dirty="0" smtClean="0">
                <a:ea typeface="宋体" panose="02010600030101010101" pitchFamily="2" charset="-122"/>
              </a:rPr>
              <a:t>数据冒险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单发射流水中，使用前推来避免阻塞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现在不能在</a:t>
            </a:r>
            <a:r>
              <a:rPr lang="en-US" altLang="zh-CN" sz="2400" dirty="0" smtClean="0">
                <a:ea typeface="宋体" panose="02010600030101010101" pitchFamily="2" charset="-122"/>
              </a:rPr>
              <a:t>load/store</a:t>
            </a:r>
            <a:r>
              <a:rPr lang="zh-CN" altLang="en-US" sz="2400" dirty="0" smtClean="0">
                <a:ea typeface="宋体" panose="02010600030101010101" pitchFamily="2" charset="-122"/>
              </a:rPr>
              <a:t>指令中使用同一个包中的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的结果（同时执行，因果关系反转）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 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$s0, $s1</a:t>
            </a:r>
            <a:b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load $s2, 0(</a:t>
            </a:r>
            <a:r>
              <a:rPr lang="en-US" altLang="zh-CN" sz="2000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US" altLang="zh-CN" sz="2000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  <a:endParaRPr lang="en-US" altLang="zh-CN" sz="20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分成两个包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相当于一个阻塞周期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取数</a:t>
            </a:r>
            <a:r>
              <a:rPr lang="en-US" altLang="zh-CN" sz="2800" dirty="0" smtClean="0">
                <a:ea typeface="宋体" panose="02010600030101010101" pitchFamily="2" charset="-122"/>
              </a:rPr>
              <a:t>-</a:t>
            </a:r>
            <a:r>
              <a:rPr lang="zh-CN" altLang="en-US" sz="2800" dirty="0" smtClean="0">
                <a:ea typeface="宋体" panose="02010600030101010101" pitchFamily="2" charset="-122"/>
              </a:rPr>
              <a:t>使用 冒险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仍然是</a:t>
            </a:r>
            <a:r>
              <a:rPr lang="zh-CN" altLang="en-US" sz="2400" dirty="0">
                <a:ea typeface="宋体" panose="02010600030101010101" pitchFamily="2" charset="-122"/>
              </a:rPr>
              <a:t>一</a:t>
            </a:r>
            <a:r>
              <a:rPr lang="zh-CN" altLang="en-US" sz="2400" dirty="0" smtClean="0">
                <a:ea typeface="宋体" panose="02010600030101010101" pitchFamily="2" charset="-122"/>
              </a:rPr>
              <a:t>个整齐的使用延迟</a:t>
            </a:r>
            <a:r>
              <a:rPr lang="zh-CN" altLang="en-US" sz="2400" dirty="0">
                <a:ea typeface="宋体" panose="02010600030101010101" pitchFamily="2" charset="-122"/>
              </a:rPr>
              <a:t>（</a:t>
            </a:r>
            <a:r>
              <a:rPr lang="en-US" altLang="zh-CN" sz="2400" dirty="0" smtClean="0">
                <a:ea typeface="宋体" panose="02010600030101010101" pitchFamily="2" charset="-122"/>
              </a:rPr>
              <a:t>use latency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但是相当于两条指令的损失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需要更加主动的调度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ECB369-A4FB-4A49-A181-17E729F63350}" type="slidenum">
              <a:rPr lang="en-AU" altLang="zh-CN" sz="1400"/>
            </a:fld>
            <a:endParaRPr lang="en-AU" altLang="zh-CN" sz="1400"/>
          </a:p>
        </p:txBody>
      </p:sp>
      <p:sp>
        <p:nvSpPr>
          <p:cNvPr id="243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调度的例子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双发射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，对以下指令进行调度</a:t>
            </a:r>
            <a:endParaRPr lang="en-AU" altLang="zh-CN" sz="2400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243717" name="Rectangle 4"/>
          <p:cNvSpPr>
            <a:spLocks noChangeArrowheads="1"/>
          </p:cNvSpPr>
          <p:nvPr/>
        </p:nvSpPr>
        <p:spPr bwMode="auto">
          <a:xfrm>
            <a:off x="1258888" y="1989138"/>
            <a:ext cx="7346950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Loop: lw  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$t0=array element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addu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</a:t>
            </a:r>
            <a:r>
              <a:rPr lang="en-AU" altLang="zh-CN" sz="200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$s2    # add scalar in $s2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sw   </a:t>
            </a:r>
            <a:r>
              <a:rPr lang="en-AU" altLang="zh-CN" sz="2000">
                <a:solidFill>
                  <a:srgbClr val="0099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0($s1)      # store result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addi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$s1,–4      # decrement pointer</a:t>
            </a:r>
            <a:b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      bne  </a:t>
            </a:r>
            <a:r>
              <a:rPr lang="en-AU" altLang="zh-CN" sz="2000">
                <a:solidFill>
                  <a:srgbClr val="A47B38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$s1</a:t>
            </a:r>
            <a:r>
              <a:rPr lang="en-AU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$zero, Loop # branch $s1!=0</a:t>
            </a:r>
          </a:p>
        </p:txBody>
      </p:sp>
      <p:graphicFrame>
        <p:nvGraphicFramePr>
          <p:cNvPr id="499754" name="Group 42"/>
          <p:cNvGraphicFramePr>
            <a:graphicFrameLocks noGrp="1"/>
          </p:cNvGraphicFramePr>
          <p:nvPr/>
        </p:nvGraphicFramePr>
        <p:xfrm>
          <a:off x="1187450" y="3789363"/>
          <a:ext cx="7272338" cy="167640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3750" name="Rectangle 37"/>
          <p:cNvSpPr>
            <a:spLocks noChangeArrowheads="1"/>
          </p:cNvSpPr>
          <p:nvPr/>
        </p:nvSpPr>
        <p:spPr bwMode="auto">
          <a:xfrm>
            <a:off x="1182688" y="5661025"/>
            <a:ext cx="77724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IPC = 5/4 = 1.25 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参考：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peak IPC = 2)</a:t>
            </a:r>
            <a:endParaRPr lang="en-AU" altLang="zh-CN" sz="2000" dirty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01E3B4C-CF02-408C-AF90-07A8C1FCB5E4}" type="slidenum">
              <a:rPr lang="en-AU" altLang="zh-CN" sz="1400"/>
            </a:fld>
            <a:endParaRPr lang="en-AU" altLang="zh-CN" sz="1400"/>
          </a:p>
        </p:txBody>
      </p:sp>
      <p:sp>
        <p:nvSpPr>
          <p:cNvPr id="245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通过将循环体复制多份以提供更多的可并行性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减少了循环控制的开销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在不同的迭代中使用不同的寄存器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称为寄存器重命名</a:t>
            </a:r>
            <a:r>
              <a:rPr lang="en-US" altLang="zh-CN" dirty="0" smtClean="0">
                <a:ea typeface="宋体" panose="02010600030101010101" pitchFamily="2" charset="-122"/>
              </a:rPr>
              <a:t> “register renaming”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避免循环引起的反相关</a:t>
            </a:r>
            <a:r>
              <a:rPr lang="en-US" altLang="zh-CN" dirty="0" smtClean="0">
                <a:ea typeface="宋体" panose="02010600030101010101" pitchFamily="2" charset="-122"/>
              </a:rPr>
              <a:t> “anti-dependencies”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Store</a:t>
            </a:r>
            <a:r>
              <a:rPr lang="zh-CN" altLang="en-US" dirty="0" smtClean="0">
                <a:ea typeface="宋体" panose="02010600030101010101" pitchFamily="2" charset="-122"/>
              </a:rPr>
              <a:t>指令后接</a:t>
            </a:r>
            <a:r>
              <a:rPr lang="en-US" altLang="zh-CN" dirty="0" smtClean="0">
                <a:ea typeface="宋体" panose="02010600030101010101" pitchFamily="2" charset="-122"/>
              </a:rPr>
              <a:t> load</a:t>
            </a:r>
            <a:r>
              <a:rPr lang="zh-CN" altLang="en-US" dirty="0" smtClean="0">
                <a:ea typeface="宋体" panose="02010600030101010101" pitchFamily="2" charset="-122"/>
              </a:rPr>
              <a:t>（享用相同寄存器）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也叫做名字相关</a:t>
            </a:r>
            <a:r>
              <a:rPr lang="en-US" altLang="zh-CN" dirty="0" smtClean="0">
                <a:ea typeface="宋体" panose="02010600030101010101" pitchFamily="2" charset="-122"/>
              </a:rPr>
              <a:t> “name dependence”</a:t>
            </a:r>
            <a:r>
              <a:rPr lang="en-US" altLang="zh-CN" dirty="0" smtClean="0">
                <a:ea typeface="宋体" panose="02010600030101010101" pitchFamily="2" charset="-122"/>
                <a:cs typeface="Arial" panose="02080604020202020204" charset="0"/>
              </a:rPr>
              <a:t> </a:t>
            </a:r>
            <a:endParaRPr lang="en-US" altLang="zh-CN" dirty="0" smtClean="0">
              <a:ea typeface="宋体" panose="02010600030101010101" pitchFamily="2" charset="-122"/>
              <a:cs typeface="Arial" panose="02080604020202020204" charset="0"/>
            </a:endParaRPr>
          </a:p>
          <a:p>
            <a:pPr lvl="3" eaLnBrk="1" hangingPunct="1"/>
            <a:r>
              <a:rPr lang="zh-CN" altLang="en-US" dirty="0" smtClean="0">
                <a:ea typeface="宋体" panose="02010600030101010101" pitchFamily="2" charset="-122"/>
              </a:rPr>
              <a:t>因为重用寄存器名而引起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E1AF1E-B4E3-472B-82A0-06BFE5E74572}" type="slidenum">
              <a:rPr lang="en-AU" altLang="zh-CN" sz="1400"/>
            </a:fld>
            <a:endParaRPr lang="en-AU" altLang="zh-CN" sz="1400"/>
          </a:p>
        </p:txBody>
      </p:sp>
      <p:sp>
        <p:nvSpPr>
          <p:cNvPr id="2478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循环展开的例子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4889500"/>
            <a:ext cx="8270875" cy="1347788"/>
          </a:xfrm>
        </p:spPr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14</a:t>
            </a:r>
            <a:r>
              <a:rPr lang="zh-CN" altLang="en-US" sz="2800" dirty="0" smtClean="0">
                <a:ea typeface="宋体" panose="02010600030101010101" pitchFamily="2" charset="-122"/>
              </a:rPr>
              <a:t>条指令</a:t>
            </a:r>
            <a:r>
              <a:rPr lang="en-US" altLang="zh-CN" sz="2800" dirty="0" smtClean="0">
                <a:ea typeface="宋体" panose="02010600030101010101" pitchFamily="2" charset="-122"/>
              </a:rPr>
              <a:t>8</a:t>
            </a:r>
            <a:r>
              <a:rPr lang="zh-CN" altLang="en-US" sz="2800" dirty="0" smtClean="0">
                <a:ea typeface="宋体" panose="02010600030101010101" pitchFamily="2" charset="-122"/>
              </a:rPr>
              <a:t>个时钟周期，</a:t>
            </a:r>
            <a:r>
              <a:rPr lang="en-US" altLang="zh-CN" sz="2800" dirty="0" smtClean="0">
                <a:ea typeface="宋体" panose="02010600030101010101" pitchFamily="2" charset="-122"/>
              </a:rPr>
              <a:t>CPI=0.54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IPC = 14/8 = 1.75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接近</a:t>
            </a:r>
            <a:r>
              <a:rPr lang="en-US" altLang="zh-CN" sz="2400" dirty="0" smtClean="0">
                <a:ea typeface="宋体" panose="02010600030101010101" pitchFamily="2" charset="-122"/>
              </a:rPr>
              <a:t>2,</a:t>
            </a:r>
            <a:r>
              <a:rPr lang="zh-CN" altLang="en-US" sz="2400" dirty="0" smtClean="0">
                <a:ea typeface="宋体" panose="02010600030101010101" pitchFamily="2" charset="-122"/>
              </a:rPr>
              <a:t> 以增加寄存器使用、增加代码长度为代价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03867" name="Group 59"/>
          <p:cNvGraphicFramePr>
            <a:graphicFrameLocks noGrp="1"/>
          </p:cNvGraphicFramePr>
          <p:nvPr/>
        </p:nvGraphicFramePr>
        <p:xfrm>
          <a:off x="1187450" y="1557338"/>
          <a:ext cx="7272338" cy="3017610"/>
        </p:xfrm>
        <a:graphic>
          <a:graphicData uri="http://schemas.openxmlformats.org/drawingml/2006/table">
            <a:tbl>
              <a:tblPr/>
              <a:tblGrid>
                <a:gridCol w="817563"/>
                <a:gridCol w="2803525"/>
                <a:gridCol w="2803525"/>
                <a:gridCol w="847725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ALU/branch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Load/store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cycle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Loop: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addi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$s1,–16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0($s1)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lw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$t0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16($s1)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addu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$t4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$s2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12($s1)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C0C0C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nop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C0C0C0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$t2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8($s1)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bne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A47B38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$s1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$zero, Loop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sw   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9900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$t3</a:t>
                      </a:r>
                      <a:r>
                        <a:rPr kumimoji="0" lang="en-AU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, 4($s1)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Lucida Console" panose="020B06090405040202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Lucida Console" panose="020B0609040504020204" pitchFamily="49" charset="0"/>
                        <a:ea typeface="宋体" panose="02010600030101010101" pitchFamily="2" charset="-122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6E122EF-D182-4E22-8829-E68F26F2FDB2}" type="slidenum">
              <a:rPr lang="en-AU" altLang="zh-CN" sz="1400"/>
            </a:fld>
            <a:endParaRPr lang="en-AU" altLang="zh-CN" sz="1400"/>
          </a:p>
        </p:txBody>
      </p:sp>
      <p:sp>
        <p:nvSpPr>
          <p:cNvPr id="249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动态多发射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通常称超标量</a:t>
            </a:r>
            <a:r>
              <a:rPr lang="en-US" altLang="zh-CN" dirty="0" smtClean="0">
                <a:ea typeface="宋体" panose="02010600030101010101" pitchFamily="2" charset="-122"/>
              </a:rPr>
              <a:t>“Superscalar” </a:t>
            </a:r>
            <a:r>
              <a:rPr lang="zh-CN" altLang="en-US" dirty="0" smtClean="0">
                <a:ea typeface="宋体" panose="02010600030101010101" pitchFamily="2" charset="-122"/>
              </a:rPr>
              <a:t>处理器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确定每周期发射</a:t>
            </a:r>
            <a:r>
              <a:rPr lang="en-US" altLang="zh-CN" dirty="0" smtClean="0">
                <a:ea typeface="宋体" panose="02010600030101010101" pitchFamily="2" charset="-122"/>
              </a:rPr>
              <a:t>0, 1, 2, … 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需要避免结构和数据冒险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无需编译器的指令调度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虽然编译器对指令调度往往对性能有帮助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代码的语义有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保持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0E98D7B-529D-4D44-B0E9-B4DCF5D6F8E7}" type="slidenum">
              <a:rPr lang="en-AU" altLang="zh-CN" sz="1400"/>
            </a:fld>
            <a:endParaRPr lang="en-AU" altLang="zh-CN" sz="1400"/>
          </a:p>
        </p:txBody>
      </p:sp>
      <p:sp>
        <p:nvSpPr>
          <p:cNvPr id="2519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动态流水线调度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19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允许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以乱序方式执行，从而避免阻塞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但是将结果提交到寄存器是按指令顺序的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例：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charset="2"/>
              <a:buNone/>
            </a:pPr>
            <a:r>
              <a:rPr lang="en-US" altLang="zh-CN" dirty="0" smtClean="0">
                <a:ea typeface="宋体" panose="02010600030101010101" pitchFamily="2" charset="-122"/>
              </a:rPr>
              <a:t>	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lw   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20($s2)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addu  $t1, </a:t>
            </a:r>
            <a:r>
              <a:rPr lang="fr-FR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$t0</a:t>
            </a: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$t2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   $s4, $s4, $t3</a:t>
            </a:r>
            <a:b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fr-FR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slti  $t5, $s4, 20</a:t>
            </a:r>
            <a:endParaRPr lang="fr-FR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addu</a:t>
            </a:r>
            <a:r>
              <a:rPr lang="zh-CN" altLang="en-US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等待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时，可以提前发射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656100D-BE52-4653-8456-35AC79DEBB36}" type="slidenum">
              <a:rPr lang="en-AU" altLang="zh-CN" sz="1400"/>
            </a:fld>
            <a:endParaRPr lang="en-AU" altLang="zh-CN" sz="1400"/>
          </a:p>
        </p:txBody>
      </p:sp>
      <p:sp>
        <p:nvSpPr>
          <p:cNvPr id="253955" name="Freeform 9"/>
          <p:cNvSpPr/>
          <p:nvPr/>
        </p:nvSpPr>
        <p:spPr bwMode="auto">
          <a:xfrm>
            <a:off x="5295900" y="3194050"/>
            <a:ext cx="1065213" cy="1362075"/>
          </a:xfrm>
          <a:custGeom>
            <a:avLst/>
            <a:gdLst>
              <a:gd name="T0" fmla="*/ 0 w 671"/>
              <a:gd name="T1" fmla="*/ 2147483646 h 858"/>
              <a:gd name="T2" fmla="*/ 2147483646 w 671"/>
              <a:gd name="T3" fmla="*/ 2147483646 h 858"/>
              <a:gd name="T4" fmla="*/ 2147483646 w 671"/>
              <a:gd name="T5" fmla="*/ 2147483646 h 858"/>
              <a:gd name="T6" fmla="*/ 2147483646 w 671"/>
              <a:gd name="T7" fmla="*/ 0 h 858"/>
              <a:gd name="T8" fmla="*/ 0 60000 65536"/>
              <a:gd name="T9" fmla="*/ 0 60000 65536"/>
              <a:gd name="T10" fmla="*/ 0 60000 65536"/>
              <a:gd name="T11" fmla="*/ 0 60000 65536"/>
              <a:gd name="T12" fmla="*/ 0 w 671"/>
              <a:gd name="T13" fmla="*/ 0 h 858"/>
              <a:gd name="T14" fmla="*/ 671 w 671"/>
              <a:gd name="T15" fmla="*/ 858 h 8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1" h="858">
                <a:moveTo>
                  <a:pt x="0" y="858"/>
                </a:moveTo>
                <a:cubicBezTo>
                  <a:pt x="95" y="838"/>
                  <a:pt x="469" y="850"/>
                  <a:pt x="570" y="738"/>
                </a:cubicBezTo>
                <a:cubicBezTo>
                  <a:pt x="671" y="626"/>
                  <a:pt x="652" y="309"/>
                  <a:pt x="606" y="186"/>
                </a:cubicBezTo>
                <a:cubicBezTo>
                  <a:pt x="560" y="63"/>
                  <a:pt x="359" y="39"/>
                  <a:pt x="294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6" name="Freeform 13"/>
          <p:cNvSpPr/>
          <p:nvPr/>
        </p:nvSpPr>
        <p:spPr bwMode="auto">
          <a:xfrm>
            <a:off x="4257675" y="3041650"/>
            <a:ext cx="2459038" cy="2152650"/>
          </a:xfrm>
          <a:custGeom>
            <a:avLst/>
            <a:gdLst>
              <a:gd name="T0" fmla="*/ 0 w 1549"/>
              <a:gd name="T1" fmla="*/ 2147483646 h 1356"/>
              <a:gd name="T2" fmla="*/ 2147483646 w 1549"/>
              <a:gd name="T3" fmla="*/ 2147483646 h 1356"/>
              <a:gd name="T4" fmla="*/ 2147483646 w 1549"/>
              <a:gd name="T5" fmla="*/ 2147483646 h 1356"/>
              <a:gd name="T6" fmla="*/ 2147483646 w 1549"/>
              <a:gd name="T7" fmla="*/ 0 h 1356"/>
              <a:gd name="T8" fmla="*/ 0 60000 65536"/>
              <a:gd name="T9" fmla="*/ 0 60000 65536"/>
              <a:gd name="T10" fmla="*/ 0 60000 65536"/>
              <a:gd name="T11" fmla="*/ 0 60000 65536"/>
              <a:gd name="T12" fmla="*/ 0 w 1549"/>
              <a:gd name="T13" fmla="*/ 0 h 1356"/>
              <a:gd name="T14" fmla="*/ 1549 w 1549"/>
              <a:gd name="T15" fmla="*/ 1356 h 135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49" h="1356">
                <a:moveTo>
                  <a:pt x="0" y="1356"/>
                </a:moveTo>
                <a:cubicBezTo>
                  <a:pt x="219" y="1298"/>
                  <a:pt x="1079" y="1198"/>
                  <a:pt x="1314" y="1008"/>
                </a:cubicBezTo>
                <a:cubicBezTo>
                  <a:pt x="1549" y="818"/>
                  <a:pt x="1466" y="384"/>
                  <a:pt x="1410" y="216"/>
                </a:cubicBezTo>
                <a:cubicBezTo>
                  <a:pt x="1354" y="48"/>
                  <a:pt x="1068" y="45"/>
                  <a:pt x="978" y="0"/>
                </a:cubicBezTo>
              </a:path>
            </a:pathLst>
          </a:custGeom>
          <a:noFill/>
          <a:ln w="28575" cmpd="sng">
            <a:solidFill>
              <a:schemeClr val="hlink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3957" name="Rectangle 14"/>
          <p:cNvSpPr>
            <a:spLocks noChangeArrowheads="1"/>
          </p:cNvSpPr>
          <p:nvPr/>
        </p:nvSpPr>
        <p:spPr bwMode="auto">
          <a:xfrm>
            <a:off x="5580063" y="3717925"/>
            <a:ext cx="1512887" cy="28733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2539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动态调度的</a:t>
            </a:r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53959" name="Picture 4" descr="f04-7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12875"/>
            <a:ext cx="6550025" cy="426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3960" name="AutoShape 11"/>
          <p:cNvSpPr/>
          <p:nvPr/>
        </p:nvSpPr>
        <p:spPr bwMode="auto">
          <a:xfrm>
            <a:off x="7235825" y="4292600"/>
            <a:ext cx="1727200" cy="936625"/>
          </a:xfrm>
          <a:prstGeom prst="borderCallout1">
            <a:avLst>
              <a:gd name="adj1" fmla="val 12204"/>
              <a:gd name="adj2" fmla="val -4412"/>
              <a:gd name="adj3" fmla="val 6273"/>
              <a:gd name="adj4" fmla="val -5514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Results also sent to any waiting reservation stations</a:t>
            </a:r>
          </a:p>
        </p:txBody>
      </p:sp>
      <p:sp>
        <p:nvSpPr>
          <p:cNvPr id="253961" name="AutoShape 12"/>
          <p:cNvSpPr/>
          <p:nvPr/>
        </p:nvSpPr>
        <p:spPr bwMode="auto">
          <a:xfrm>
            <a:off x="323850" y="5229225"/>
            <a:ext cx="1692275" cy="649288"/>
          </a:xfrm>
          <a:prstGeom prst="borderCallout1">
            <a:avLst>
              <a:gd name="adj1" fmla="val 17602"/>
              <a:gd name="adj2" fmla="val 104505"/>
              <a:gd name="adj3" fmla="val 12958"/>
              <a:gd name="adj4" fmla="val 13189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Reorders buffer for register writes</a:t>
            </a:r>
          </a:p>
        </p:txBody>
      </p:sp>
      <p:sp>
        <p:nvSpPr>
          <p:cNvPr id="253962" name="AutoShape 15"/>
          <p:cNvSpPr/>
          <p:nvPr/>
        </p:nvSpPr>
        <p:spPr bwMode="auto">
          <a:xfrm>
            <a:off x="5003800" y="5589588"/>
            <a:ext cx="1692275" cy="792162"/>
          </a:xfrm>
          <a:prstGeom prst="borderCallout1">
            <a:avLst>
              <a:gd name="adj1" fmla="val 14431"/>
              <a:gd name="adj2" fmla="val -4505"/>
              <a:gd name="adj3" fmla="val -45292"/>
              <a:gd name="adj4" fmla="val -3620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Can supply operands for issued instructions</a:t>
            </a:r>
          </a:p>
        </p:txBody>
      </p:sp>
      <p:sp>
        <p:nvSpPr>
          <p:cNvPr id="253963" name="AutoShape 16"/>
          <p:cNvSpPr/>
          <p:nvPr/>
        </p:nvSpPr>
        <p:spPr bwMode="auto">
          <a:xfrm>
            <a:off x="7235825" y="1268413"/>
            <a:ext cx="1404938" cy="649287"/>
          </a:xfrm>
          <a:prstGeom prst="borderCallout1">
            <a:avLst>
              <a:gd name="adj1" fmla="val 17602"/>
              <a:gd name="adj2" fmla="val -5426"/>
              <a:gd name="adj3" fmla="val 65769"/>
              <a:gd name="adj4" fmla="val -4587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Preserves dependencies</a:t>
            </a:r>
          </a:p>
        </p:txBody>
      </p:sp>
      <p:sp>
        <p:nvSpPr>
          <p:cNvPr id="253964" name="AutoShape 17"/>
          <p:cNvSpPr/>
          <p:nvPr/>
        </p:nvSpPr>
        <p:spPr bwMode="auto">
          <a:xfrm>
            <a:off x="7235825" y="2565400"/>
            <a:ext cx="1404938" cy="649288"/>
          </a:xfrm>
          <a:prstGeom prst="borderCallout1">
            <a:avLst>
              <a:gd name="adj1" fmla="val 17602"/>
              <a:gd name="adj2" fmla="val -5426"/>
              <a:gd name="adj3" fmla="val 22736"/>
              <a:gd name="adj4" fmla="val -10067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tailEnd type="triangle" w="med" len="med"/>
          </a:ln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>
                <a:ea typeface="宋体" panose="02010600030101010101" pitchFamily="2" charset="-122"/>
              </a:rPr>
              <a:t>Hold pending operands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739C48F-F3BB-4388-A8E9-6FF1092E1DBA}" type="slidenum">
              <a:rPr lang="en-AU" altLang="zh-CN" sz="1400"/>
            </a:fld>
            <a:endParaRPr lang="en-AU" altLang="zh-CN" sz="1400"/>
          </a:p>
        </p:txBody>
      </p:sp>
      <p:sp>
        <p:nvSpPr>
          <p:cNvPr id="2560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寄存器重命名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60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保留站和重排序缓冲区有效地实现了寄存器重命名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当指令发射到保留站时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如果操作数可以从寄存器或冲排序缓冲区获得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拷贝到保留站（进而进入功能部件处理）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随后，该寄存器可以更新改写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如果操作数不可用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它将由功能部件将运算结果传给保留站（旁路前推）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BE15674-A640-4763-ABC3-E18963F16AFB}" type="slidenum">
              <a:rPr lang="en-AU" altLang="zh-CN" sz="1400"/>
            </a:fld>
            <a:endParaRPr lang="en-AU" altLang="zh-CN" sz="1400"/>
          </a:p>
        </p:txBody>
      </p:sp>
      <p:sp>
        <p:nvSpPr>
          <p:cNvPr id="25805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推测执行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58052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预测分支，不阻塞指令发射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在确定分支预测正确之前，不提交运算结果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取数推测执行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避免取数和</a:t>
            </a:r>
            <a:r>
              <a:rPr lang="en-US" altLang="zh-CN" dirty="0" smtClean="0">
                <a:ea typeface="宋体" panose="02010600030101010101" pitchFamily="2" charset="-122"/>
              </a:rPr>
              <a:t>cache miss</a:t>
            </a:r>
            <a:r>
              <a:rPr lang="zh-CN" altLang="en-US" dirty="0" smtClean="0">
                <a:ea typeface="宋体" panose="02010600030101010101" pitchFamily="2" charset="-122"/>
              </a:rPr>
              <a:t>的延迟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推测有效抵制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推测取入的数值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Load before completing outstanding stores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Bypass stored values to load unit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不能提交取数的结果，直到确认推测正确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DE8F345-3D75-4B63-839E-0DD7550DB9C1}" type="slidenum">
              <a:rPr lang="en-AU" altLang="zh-CN" sz="1400"/>
            </a:fld>
            <a:endParaRPr lang="en-AU" altLang="zh-CN" sz="1400"/>
          </a:p>
        </p:txBody>
      </p:sp>
      <p:sp>
        <p:nvSpPr>
          <p:cNvPr id="260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为何需要动态调度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为何不让编译器完成调度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并非所有阻塞可预测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例如</a:t>
            </a:r>
            <a:r>
              <a:rPr lang="en-US" altLang="zh-CN" dirty="0" smtClean="0">
                <a:ea typeface="宋体" panose="02010600030101010101" pitchFamily="2" charset="-122"/>
              </a:rPr>
              <a:t>, cache misses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不是所有分支都可静态调度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 outcome is dynamically determined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不同的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实现具有不同的延迟和冒险问题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F9D430-000F-473E-BBFF-AB6A84638044}" type="slidenum">
              <a:rPr lang="en-AU" altLang="zh-CN" sz="1400"/>
            </a:fld>
            <a:endParaRPr lang="en-AU" altLang="zh-CN" sz="1400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时钟方法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84162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组合逻辑在不同时钟周期间对数据进行变换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在两个时钟沿之间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从一个状态单元获取输入，结果输出到另一个状态单元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组合电路完成变换的时间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不大于</a:t>
            </a:r>
            <a:r>
              <a:rPr lang="zh-CN" altLang="en-US" dirty="0" smtClean="0">
                <a:ea typeface="宋体" panose="02010600030101010101" pitchFamily="2" charset="-122"/>
              </a:rPr>
              <a:t>时钟周期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28677" name="Picture 6" descr="f04-04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581525"/>
            <a:ext cx="2865438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7" descr="f04-03-P37449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437063"/>
            <a:ext cx="3851275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39552" y="5877272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组合逻辑、状态单元和时钟周期关系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814094" y="5890210"/>
            <a:ext cx="4067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724128" y="5865812"/>
            <a:ext cx="27712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同时读写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04C8A03-3C6B-4A2E-831B-E2D238D87DA8}" type="slidenum">
              <a:rPr lang="en-AU" altLang="zh-CN" sz="1400"/>
            </a:fld>
            <a:endParaRPr lang="en-AU" altLang="zh-CN" sz="1400"/>
          </a:p>
        </p:txBody>
      </p:sp>
      <p:sp>
        <p:nvSpPr>
          <p:cNvPr id="262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多发射有效吗</a:t>
            </a:r>
            <a:r>
              <a:rPr lang="en-US" altLang="zh-CN" dirty="0" smtClean="0">
                <a:ea typeface="宋体" panose="02010600030101010101" pitchFamily="2" charset="-122"/>
              </a:rPr>
              <a:t>?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有效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但并非我们想象中那么有效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程序中有数据依赖限制了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一些数据依赖很难消除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</a:t>
            </a:r>
            <a:r>
              <a:rPr lang="zh-CN" altLang="en-US" sz="2400" dirty="0" smtClean="0">
                <a:ea typeface="宋体" panose="02010600030101010101" pitchFamily="2" charset="-122"/>
              </a:rPr>
              <a:t>例如指针的别名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一些并行性很难利用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限制了指令发射宽度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内存的延迟以及带宽限制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很难让流水线满负荷运转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推测如果做得好，对性能有帮助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262149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784B3F1-ADA6-4E84-887D-A111F1F83700}" type="slidenum">
              <a:rPr lang="en-AU" altLang="zh-CN" sz="1400"/>
            </a:fld>
            <a:endParaRPr lang="en-AU" altLang="zh-CN" sz="1400"/>
          </a:p>
        </p:txBody>
      </p:sp>
      <p:sp>
        <p:nvSpPr>
          <p:cNvPr id="2641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能耗效率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272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复杂的动态调度和推测执行需要额外的能耗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使用多个简单处理器核可能更合适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522391" name="Group 151"/>
          <p:cNvGraphicFramePr>
            <a:graphicFrameLocks noGrp="1"/>
          </p:cNvGraphicFramePr>
          <p:nvPr/>
        </p:nvGraphicFramePr>
        <p:xfrm>
          <a:off x="684213" y="2924175"/>
          <a:ext cx="8208962" cy="3109911"/>
        </p:xfrm>
        <a:graphic>
          <a:graphicData uri="http://schemas.openxmlformats.org/drawingml/2006/table">
            <a:tbl>
              <a:tblPr/>
              <a:tblGrid>
                <a:gridCol w="1422400"/>
                <a:gridCol w="881062"/>
                <a:gridCol w="1058863"/>
                <a:gridCol w="968375"/>
                <a:gridCol w="863600"/>
                <a:gridCol w="1209675"/>
                <a:gridCol w="835025"/>
                <a:gridCol w="969962"/>
              </a:tblGrid>
              <a:tr h="518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处理器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生产年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时钟频率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流水级数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发射宽度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乱序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推测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核数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功耗</a:t>
                      </a:r>
                      <a:endParaRPr kumimoji="0" lang="en-A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</a:endParaRP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i486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1989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25MHz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Pentium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1993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66MHz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53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Pentium Pro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1997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10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29W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21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P4 Willamette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P4 Prescott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3600MHz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31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103W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Core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2930MHz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Yes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75W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UltraSparc III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2003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1950MHz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4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90W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377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UltraSparc T1</a:t>
                      </a:r>
                    </a:p>
                  </a:txBody>
                  <a:tcPr marT="45710" marB="4571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2005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1200MHz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6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1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No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8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AU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</a:rPr>
                        <a:t>70W</a:t>
                      </a:r>
                    </a:p>
                  </a:txBody>
                  <a:tcPr marT="45710" marB="4571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Cortex A8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Intel i7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684213" y="1125538"/>
          <a:ext cx="7527926" cy="497363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076"/>
                <a:gridCol w="2351925"/>
                <a:gridCol w="2351925"/>
              </a:tblGrid>
              <a:tr h="37079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Processor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ARM A8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Intel Core i7 920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Market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Personal</a:t>
                      </a:r>
                      <a:r>
                        <a:rPr lang="en-US" sz="1600" baseline="0" dirty="0" smtClean="0"/>
                        <a:t> Mobile Device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Server, cloud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Thermal design</a:t>
                      </a:r>
                      <a:r>
                        <a:rPr lang="en-US" sz="1600" baseline="0" dirty="0" smtClean="0"/>
                        <a:t> power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130 Watts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Clock rate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2.66 GHz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Cores/Chip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Floating point?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No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Yes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Multiple issue?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Peak</a:t>
                      </a:r>
                      <a:r>
                        <a:rPr lang="en-US" sz="1600" baseline="0" dirty="0" smtClean="0"/>
                        <a:t> instructions/clock cycle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</a:t>
                      </a:r>
                      <a:r>
                        <a:rPr lang="en-US" sz="1600" baseline="0" dirty="0" smtClean="0"/>
                        <a:t> stages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57918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Pipeline schedule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Static in-order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Dynamic</a:t>
                      </a:r>
                      <a:r>
                        <a:rPr lang="en-US" sz="1600" baseline="0" dirty="0" smtClean="0"/>
                        <a:t> out-of-order with speculation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Branch</a:t>
                      </a:r>
                      <a:r>
                        <a:rPr lang="en-US" sz="1600" baseline="0" dirty="0" smtClean="0"/>
                        <a:t> prediction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2-level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r>
                        <a:rPr lang="en-US" sz="1600" baseline="30000" dirty="0" smtClean="0"/>
                        <a:t>st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I, 32 </a:t>
                      </a:r>
                      <a:r>
                        <a:rPr lang="en-US" sz="1600" dirty="0" err="1" smtClean="0"/>
                        <a:t>KiB</a:t>
                      </a:r>
                      <a:r>
                        <a:rPr lang="en-US" sz="160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32</a:t>
                      </a:r>
                      <a:r>
                        <a:rPr lang="en-US" sz="1600" baseline="0" dirty="0" smtClean="0"/>
                        <a:t>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I, 32 </a:t>
                      </a:r>
                      <a:r>
                        <a:rPr lang="en-US" sz="1600" baseline="0" dirty="0" err="1" smtClean="0"/>
                        <a:t>KiB</a:t>
                      </a:r>
                      <a:r>
                        <a:rPr lang="en-US" sz="1600" baseline="0" dirty="0" smtClean="0"/>
                        <a:t> D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30000" dirty="0" smtClean="0"/>
                        <a:t>nd</a:t>
                      </a:r>
                      <a:r>
                        <a:rPr lang="en-US" sz="1600" dirty="0" smtClean="0"/>
                        <a:t> level caches/core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128-1024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256 </a:t>
                      </a:r>
                      <a:r>
                        <a:rPr lang="en-US" sz="1600" dirty="0" err="1" smtClean="0"/>
                        <a:t>KiB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  <a:tr h="335305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r>
                        <a:rPr lang="en-US" sz="1600" baseline="30000" dirty="0" smtClean="0"/>
                        <a:t>rd</a:t>
                      </a:r>
                      <a:r>
                        <a:rPr lang="en-US" sz="1600" dirty="0" smtClean="0"/>
                        <a:t> level caches</a:t>
                      </a:r>
                      <a:r>
                        <a:rPr lang="en-US" sz="1600" baseline="0" dirty="0" smtClean="0"/>
                        <a:t> (shared)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2- 8 MB</a:t>
                      </a:r>
                      <a:endParaRPr lang="en-US" sz="1600" dirty="0"/>
                    </a:p>
                  </a:txBody>
                  <a:tcPr marL="91427" marR="91427" marT="45715" marB="45715"/>
                </a:tc>
              </a:tr>
            </a:tbl>
          </a:graphicData>
        </a:graphic>
      </p:graphicFrame>
      <p:sp>
        <p:nvSpPr>
          <p:cNvPr id="26630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15914BC-EBE0-401C-A6A0-712EB6E4A6FF}" type="slidenum">
              <a:rPr lang="en-AU" altLang="zh-CN" sz="1400"/>
            </a:fld>
            <a:endParaRPr lang="en-AU" altLang="zh-CN" sz="1400"/>
          </a:p>
        </p:txBody>
      </p:sp>
      <p:sp>
        <p:nvSpPr>
          <p:cNvPr id="266306" name="Text Box 3"/>
          <p:cNvSpPr txBox="1">
            <a:spLocks noChangeArrowheads="1"/>
          </p:cNvSpPr>
          <p:nvPr/>
        </p:nvSpPr>
        <p:spPr bwMode="auto">
          <a:xfrm rot="5400000">
            <a:off x="5579269" y="3193256"/>
            <a:ext cx="6762750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§4.11 Real Stuff: The ARM Cortex-A8 and Intel Core i7 Pipelines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7267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3CFAB38-A0EA-4F60-A652-1535708375D4}" type="slidenum">
              <a:rPr lang="en-AU" altLang="zh-CN" sz="1400"/>
            </a:fld>
            <a:endParaRPr lang="en-AU" altLang="zh-CN" sz="1400"/>
          </a:p>
        </p:txBody>
      </p:sp>
      <p:pic>
        <p:nvPicPr>
          <p:cNvPr id="267268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260475"/>
            <a:ext cx="8404225" cy="360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ARM Cortex-A8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829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FBF3643-F207-489D-9FC4-46EC3A3FA427}" type="slidenum">
              <a:rPr lang="en-AU" altLang="zh-CN" sz="1400"/>
            </a:fld>
            <a:endParaRPr lang="en-AU" altLang="zh-CN" sz="1400"/>
          </a:p>
        </p:txBody>
      </p:sp>
      <p:pic>
        <p:nvPicPr>
          <p:cNvPr id="26829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8434388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流水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69315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928758-8FF6-41AC-ADB6-A3442080A46C}" type="slidenum">
              <a:rPr lang="en-AU" altLang="zh-CN" sz="1400"/>
            </a:fld>
            <a:endParaRPr lang="en-AU" altLang="zh-CN" sz="1400"/>
          </a:p>
        </p:txBody>
      </p:sp>
      <p:pic>
        <p:nvPicPr>
          <p:cNvPr id="269316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3" y="1125538"/>
            <a:ext cx="4919662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Core i7 </a:t>
            </a:r>
            <a:r>
              <a:rPr lang="zh-CN" altLang="en-US" dirty="0" smtClean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0339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E2A201C-752D-42FB-92A7-97AB6CA95A45}" type="slidenum">
              <a:rPr lang="en-AU" altLang="zh-CN" sz="1400"/>
            </a:fld>
            <a:endParaRPr lang="en-AU" altLang="zh-CN" sz="1400"/>
          </a:p>
        </p:txBody>
      </p:sp>
      <p:pic>
        <p:nvPicPr>
          <p:cNvPr id="270340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38313"/>
            <a:ext cx="3943350" cy="363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034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1916113"/>
            <a:ext cx="4422775" cy="2792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4.12 </a:t>
            </a:r>
            <a:r>
              <a:rPr lang="zh-CN" altLang="en-US" dirty="0" smtClean="0">
                <a:ea typeface="宋体" panose="02010600030101010101" pitchFamily="2" charset="-122"/>
              </a:rPr>
              <a:t>矩阵乘法的</a:t>
            </a:r>
            <a:r>
              <a:rPr lang="en-US" altLang="zh-CN" dirty="0" smtClean="0">
                <a:ea typeface="宋体" panose="02010600030101010101" pitchFamily="2" charset="-122"/>
              </a:rPr>
              <a:t>ILP</a:t>
            </a:r>
            <a:r>
              <a:rPr lang="zh-CN" altLang="en-US" dirty="0" smtClean="0">
                <a:ea typeface="宋体" panose="02010600030101010101" pitchFamily="2" charset="-122"/>
              </a:rPr>
              <a:t>代码优化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Unrolled C code</a:t>
            </a:r>
            <a:endParaRPr lang="en-US" dirty="0" smtClean="0"/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 #include &lt;x86intrin.h&gt;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 #define UNROLL (4)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3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fr-FR" sz="1100" dirty="0">
                <a:latin typeface="Courier New" pitchFamily="49" charset="0"/>
                <a:cs typeface="Courier New" pitchFamily="49" charset="0"/>
              </a:rPr>
              <a:t>4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void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dgemm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(</a:t>
            </a:r>
            <a:r>
              <a:rPr lang="fr-FR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fr-FR" sz="1100" dirty="0">
                <a:latin typeface="Courier New" pitchFamily="49" charset="0"/>
                <a:cs typeface="Courier New" pitchFamily="49" charset="0"/>
              </a:rPr>
              <a:t> n, double* A, double* B, double* C)</a:t>
            </a:r>
            <a:endParaRPr lang="fr-FR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5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nn-NO" sz="1100" dirty="0">
                <a:latin typeface="Courier New" pitchFamily="49" charset="0"/>
                <a:cs typeface="Courier New" pitchFamily="49" charset="0"/>
              </a:rPr>
              <a:t>6 </a:t>
            </a:r>
            <a:r>
              <a:rPr lang="nn-NO" sz="1100" dirty="0" smtClean="0">
                <a:latin typeface="Courier New" pitchFamily="49" charset="0"/>
                <a:cs typeface="Courier New" pitchFamily="49" charset="0"/>
              </a:rPr>
              <a:t> for </a:t>
            </a:r>
            <a:r>
              <a:rPr lang="nn-NO" sz="1100" dirty="0">
                <a:latin typeface="Courier New" pitchFamily="49" charset="0"/>
                <a:cs typeface="Courier New" pitchFamily="49" charset="0"/>
              </a:rPr>
              <a:t>( int i = 0; i &lt; n; i+=UNROLL*4 )</a:t>
            </a:r>
            <a:endParaRPr lang="nn-NO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j = 0; j &lt; n; j++ )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c[4];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*4+j*n);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11</a:t>
            </a:r>
            <a:endParaRPr lang="en-US" sz="11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12   for( </a:t>
            </a:r>
            <a:r>
              <a:rPr lang="en-US" sz="1100" dirty="0" err="1" smtClean="0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k = 0; k &lt; n; k++ )</a:t>
            </a:r>
            <a:endParaRPr lang="en-US" sz="110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13   {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__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m256d b = _mm256_broadcast_sd(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B+k+j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*n);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15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x++)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16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c[x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] = _mm256_add_pd(c[x],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               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mm256_mul_pd(_mm256_load_pd(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A+n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k+x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*4+i), b));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19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20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for 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( 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 x = 0; x &lt; UNROLL; x++ )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   _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mm256_store_pd(</a:t>
            </a:r>
            <a:r>
              <a:rPr lang="en-US" sz="1100" dirty="0" err="1">
                <a:latin typeface="Courier New" pitchFamily="49" charset="0"/>
                <a:cs typeface="Courier New" pitchFamily="49" charset="0"/>
              </a:rPr>
              <a:t>C+i+x</a:t>
            </a:r>
            <a:r>
              <a:rPr lang="en-US" sz="1100" dirty="0">
                <a:latin typeface="Courier New" pitchFamily="49" charset="0"/>
                <a:cs typeface="Courier New" pitchFamily="49" charset="0"/>
              </a:rPr>
              <a:t>*4+j*n, c[x]);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100" dirty="0" smtClean="0">
                <a:latin typeface="Courier New" pitchFamily="49" charset="0"/>
                <a:cs typeface="Courier New" pitchFamily="49" charset="0"/>
              </a:rPr>
              <a:t> }</a:t>
            </a:r>
            <a:endParaRPr lang="en-US" sz="1100" dirty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100" dirty="0">
                <a:latin typeface="Courier New" pitchFamily="49" charset="0"/>
                <a:cs typeface="Courier New" pitchFamily="49" charset="0"/>
              </a:rPr>
              <a:t>23 }</a:t>
            </a:r>
          </a:p>
        </p:txBody>
      </p:sp>
      <p:sp>
        <p:nvSpPr>
          <p:cNvPr id="27136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C9CE84E-1DDB-46CA-B882-2D5C49F6C148}" type="slidenum">
              <a:rPr lang="en-AU" altLang="zh-CN" sz="1400"/>
            </a:fld>
            <a:endParaRPr lang="en-AU" altLang="zh-CN" sz="1400"/>
          </a:p>
        </p:txBody>
      </p:sp>
      <p:sp>
        <p:nvSpPr>
          <p:cNvPr id="271365" name="Text Box 4"/>
          <p:cNvSpPr txBox="1">
            <a:spLocks noChangeArrowheads="1"/>
          </p:cNvSpPr>
          <p:nvPr/>
        </p:nvSpPr>
        <p:spPr bwMode="auto">
          <a:xfrm rot="5400000">
            <a:off x="6034881" y="2753519"/>
            <a:ext cx="5878513" cy="368300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§4.12 Instruction-Level Parallelism and Matrix Multiply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554355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Assembly code:</a:t>
            </a:r>
            <a:endParaRPr lang="en-US" dirty="0" smtClean="0"/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(%r11),%ymm4                # Load 4 elements of C into %ymm4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mov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,%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                     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rbx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3 xor %ecx,%ecx                       # register %ecx = 0</a:t>
            </a:r>
            <a:endParaRPr lang="pt-BR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0x20(%r11),%ymm3            # Load 4 elements of C into %ymm3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5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0x40(%r11),%ymm2            # Load 4 elements of C into %ymm2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6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0x60(%r11),%ymm1            # Load 4 elements of C into %ymm1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vbroadcastsd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(%rcx,%r9,1),%ymm0     # Make 4 copies of B element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8 add $0x8,%rcx # register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rcx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+ 8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10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%ymm5,%ymm4,%ymm4           # Parallel add %ymm5, %ymm4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0x20(%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%ymm5,%ymm3,%ymm3           # Parallel add %ymm5, %ymm3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0x40(%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),%ymm0,%ymm5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vmulpd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0x60(%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),%ymm0,%ymm0      # Parallel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mul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%ymm1,4 A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15 add %r8,%rax                       # register %rax = %rax + %r8</a:t>
            </a:r>
            <a:endParaRPr lang="pt-BR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pt-BR" sz="1050" dirty="0" smtClean="0">
                <a:latin typeface="Courier New" pitchFamily="49" charset="0"/>
                <a:cs typeface="Courier New" pitchFamily="49" charset="0"/>
              </a:rPr>
              <a:t>16 cmp %r10,%rcx                      # compare %r8 to %rax</a:t>
            </a:r>
            <a:endParaRPr lang="pt-BR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17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%ymm5,%ymm2,%ymm2           # Parallel add %ymm5, %ymm2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18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vaddpd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%ymm0,%ymm1,%ymm1           # Parallel add %ymm0, %ymm1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19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jne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68 &lt;dgemm+0x68&gt;                # jump if not %r8 != %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rax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it-IT" sz="1050" dirty="0" smtClean="0">
                <a:latin typeface="Courier New" pitchFamily="49" charset="0"/>
                <a:cs typeface="Courier New" pitchFamily="49" charset="0"/>
              </a:rPr>
              <a:t>20 add $0x1,%esi                      # register % esi = % esi + 1</a:t>
            </a:r>
            <a:endParaRPr lang="it-IT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21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%ymm4,(%r11)               # Store %ymm4 into 4 C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22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%ymm3,0x20(%r11)           # Store %ymm3 into 4 C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23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%ymm2,0x40(%r11)           # Store %ymm2 into 4 C elements</a:t>
            </a:r>
            <a:endParaRPr lang="en-US" sz="1050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buFont typeface="Wingdings" charset="2"/>
              <a:buNone/>
              <a:defRPr/>
            </a:pP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24 </a:t>
            </a:r>
            <a:r>
              <a:rPr lang="en-US" sz="1050" dirty="0" err="1" smtClean="0">
                <a:latin typeface="Courier New" pitchFamily="49" charset="0"/>
                <a:cs typeface="Courier New" pitchFamily="49" charset="0"/>
              </a:rPr>
              <a:t>vmovapd</a:t>
            </a:r>
            <a:r>
              <a:rPr lang="en-US" sz="1050" dirty="0" smtClean="0">
                <a:latin typeface="Courier New" pitchFamily="49" charset="0"/>
                <a:cs typeface="Courier New" pitchFamily="49" charset="0"/>
              </a:rPr>
              <a:t> %ymm1,0x60(%r11)           # Store %ymm1 into 4 C elements</a:t>
            </a:r>
            <a:endParaRPr lang="en-US" sz="105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7238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03B1406-4538-47BA-9E63-16F8D59A9262}" type="slidenum">
              <a:rPr lang="en-AU" altLang="zh-CN" sz="1400"/>
            </a:fld>
            <a:endParaRPr lang="en-AU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性能对比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273411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5A47B9B-B812-4D83-A7CB-35B3953000B3}" type="slidenum">
              <a:rPr lang="en-AU" altLang="zh-CN" sz="1400"/>
            </a:fld>
            <a:endParaRPr lang="en-AU" altLang="zh-CN" sz="1400"/>
          </a:p>
        </p:txBody>
      </p:sp>
      <p:pic>
        <p:nvPicPr>
          <p:cNvPr id="273412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657350"/>
            <a:ext cx="6130925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4.3 </a:t>
            </a:r>
            <a:r>
              <a:rPr lang="zh-CN" altLang="en-US" dirty="0" smtClean="0">
                <a:ea typeface="宋体" panose="02010600030101010101" pitchFamily="2" charset="-122"/>
              </a:rPr>
              <a:t>数据通路的建立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数据通路（</a:t>
            </a:r>
            <a:r>
              <a:rPr lang="en-US" altLang="zh-CN" dirty="0" err="1" smtClean="0">
                <a:ea typeface="宋体" panose="02010600030101010101" pitchFamily="2" charset="-122"/>
              </a:rPr>
              <a:t>Datapath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CPU</a:t>
            </a:r>
            <a:r>
              <a:rPr lang="zh-CN" altLang="en-US" dirty="0" smtClean="0">
                <a:ea typeface="宋体" panose="02010600030101010101" pitchFamily="2" charset="-122"/>
              </a:rPr>
              <a:t>中处理数据和地址的单元部件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Registers, ALUs, mux’s, memories, 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本章将逐步建立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的数据通路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Refining the overview design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602A0A2-8A1B-4B53-B6DC-F7D8EEB63F18}" type="slidenum">
              <a:rPr lang="en-AU" altLang="zh-CN" sz="1400"/>
            </a:fld>
            <a:endParaRPr lang="en-AU" altLang="zh-CN" sz="1400"/>
          </a:p>
        </p:txBody>
      </p:sp>
      <p:sp>
        <p:nvSpPr>
          <p:cNvPr id="274435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en-US" altLang="zh-CN" sz="4000" dirty="0" smtClean="0">
                <a:ea typeface="宋体" panose="02010600030101010101" pitchFamily="2" charset="-122"/>
              </a:rPr>
              <a:t>4.13</a:t>
            </a:r>
            <a:r>
              <a:rPr lang="zh-CN" altLang="en-US" sz="4000" dirty="0" smtClean="0">
                <a:ea typeface="宋体" panose="02010600030101010101" pitchFamily="2" charset="-122"/>
              </a:rPr>
              <a:t> 常见错误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流水线很容易</a:t>
            </a:r>
            <a:r>
              <a:rPr lang="en-US" altLang="zh-CN" sz="2800" dirty="0" smtClean="0">
                <a:ea typeface="宋体" panose="02010600030101010101" pitchFamily="2" charset="-122"/>
              </a:rPr>
              <a:t>(!)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流水的基本概念很简单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其难点在实现细节上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检测数据冒险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流水线与实现</a:t>
            </a:r>
            <a:r>
              <a:rPr lang="en-US" altLang="zh-CN" sz="2800" dirty="0" smtClean="0">
                <a:ea typeface="宋体" panose="02010600030101010101" pitchFamily="2" charset="-122"/>
              </a:rPr>
              <a:t>/</a:t>
            </a:r>
            <a:r>
              <a:rPr lang="zh-CN" altLang="en-US" sz="2800" dirty="0" smtClean="0">
                <a:ea typeface="宋体" panose="02010600030101010101" pitchFamily="2" charset="-122"/>
              </a:rPr>
              <a:t>工艺技术无关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早期</a:t>
            </a:r>
            <a:r>
              <a:rPr lang="en-US" altLang="zh-CN" sz="2400" dirty="0" smtClean="0">
                <a:ea typeface="宋体" panose="02010600030101010101" pitchFamily="2" charset="-122"/>
              </a:rPr>
              <a:t>IC</a:t>
            </a:r>
            <a:r>
              <a:rPr lang="zh-CN" altLang="en-US" sz="2400" dirty="0" smtClean="0">
                <a:ea typeface="宋体" panose="02010600030101010101" pitchFamily="2" charset="-122"/>
              </a:rPr>
              <a:t>规模小，无法实现流水技术，只有工艺提升后才可能采用流水技术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晶体管数量的廉价增加使得可以使用更先进的结构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Pipeline-related ISA design needs to take account of technology trends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sz="2000" dirty="0" smtClean="0">
                <a:ea typeface="宋体" panose="02010600030101010101" pitchFamily="2" charset="-122"/>
              </a:rPr>
              <a:t>e.g., predicated instructions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  <p:sp>
        <p:nvSpPr>
          <p:cNvPr id="274437" name="Text Box 4"/>
          <p:cNvSpPr txBox="1">
            <a:spLocks noChangeArrowheads="1"/>
          </p:cNvSpPr>
          <p:nvPr/>
        </p:nvSpPr>
        <p:spPr bwMode="auto">
          <a:xfrm rot="5400000">
            <a:off x="7444845" y="1266309"/>
            <a:ext cx="3031599" cy="36933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</a:t>
            </a:r>
            <a:r>
              <a:rPr lang="en-US" altLang="zh-CN" sz="1800" dirty="0" smtClean="0">
                <a:solidFill>
                  <a:schemeClr val="folHlink"/>
                </a:solidFill>
                <a:ea typeface="宋体" panose="02010600030101010101" pitchFamily="2" charset="-122"/>
              </a:rPr>
              <a:t>4.13 </a:t>
            </a: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Fallacies and Pitfalls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F46A3AA-2084-4AD4-9906-717F57E7B55A}" type="slidenum">
              <a:rPr lang="en-AU" altLang="zh-CN" sz="1400"/>
            </a:fld>
            <a:endParaRPr lang="en-AU" altLang="zh-CN" sz="1400"/>
          </a:p>
        </p:txBody>
      </p:sp>
      <p:sp>
        <p:nvSpPr>
          <p:cNvPr id="276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陷阱：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拙劣的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设计使得流水线更困难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复杂指令及</a:t>
            </a:r>
            <a:r>
              <a:rPr lang="en-US" altLang="zh-CN" dirty="0" smtClean="0">
                <a:ea typeface="宋体" panose="02010600030101010101" pitchFamily="2" charset="-122"/>
              </a:rPr>
              <a:t> (VAX, IA-32)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流水化需要更多的开销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IA-32 </a:t>
            </a:r>
            <a:r>
              <a:rPr lang="zh-CN" altLang="en-US" dirty="0" smtClean="0">
                <a:ea typeface="宋体" panose="02010600030101010101" pitchFamily="2" charset="-122"/>
              </a:rPr>
              <a:t>使用了微代码（</a:t>
            </a:r>
            <a:r>
              <a:rPr lang="en-US" altLang="zh-CN" dirty="0" smtClean="0">
                <a:ea typeface="宋体" panose="02010600030101010101" pitchFamily="2" charset="-122"/>
              </a:rPr>
              <a:t>micro-op</a:t>
            </a:r>
            <a:r>
              <a:rPr lang="zh-CN" altLang="en-US" dirty="0" smtClean="0">
                <a:ea typeface="宋体" panose="02010600030101010101" pitchFamily="2" charset="-122"/>
              </a:rPr>
              <a:t>）的方法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复杂的循之模式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Register update side effects, memory indirection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e.g., </a:t>
            </a:r>
            <a:r>
              <a:rPr lang="zh-CN" altLang="en-US" dirty="0" smtClean="0">
                <a:ea typeface="宋体" panose="02010600030101010101" pitchFamily="2" charset="-122"/>
              </a:rPr>
              <a:t>延迟分支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高级流水线需要很长的延迟槽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66354D4-C1A2-470D-BA33-BE45184D2D57}" type="slidenum">
              <a:rPr lang="en-AU" altLang="zh-CN" sz="1400"/>
            </a:fld>
            <a:endParaRPr lang="en-AU" altLang="zh-CN" sz="1400"/>
          </a:p>
        </p:txBody>
      </p:sp>
      <p:sp>
        <p:nvSpPr>
          <p:cNvPr id="278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4.14</a:t>
            </a:r>
            <a:r>
              <a:rPr lang="zh-CN" altLang="en-US" dirty="0" smtClean="0">
                <a:ea typeface="宋体" panose="02010600030101010101" pitchFamily="2" charset="-122"/>
              </a:rPr>
              <a:t> 结论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ISA </a:t>
            </a:r>
            <a:r>
              <a:rPr lang="zh-CN" altLang="en-US" sz="2800" dirty="0" smtClean="0">
                <a:ea typeface="宋体" panose="02010600030101010101" pitchFamily="2" charset="-122"/>
              </a:rPr>
              <a:t>影响数据通路和控制的设计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数据通路和控制影响</a:t>
            </a:r>
            <a:r>
              <a:rPr lang="en-US" altLang="zh-CN" sz="2800" dirty="0" smtClean="0">
                <a:ea typeface="宋体" panose="02010600030101010101" pitchFamily="2" charset="-122"/>
              </a:rPr>
              <a:t>ISA</a:t>
            </a:r>
            <a:r>
              <a:rPr lang="zh-CN" altLang="en-US" sz="2800" dirty="0" smtClean="0">
                <a:ea typeface="宋体" panose="02010600030101010101" pitchFamily="2" charset="-122"/>
              </a:rPr>
              <a:t>设计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流水线利用并行性提高指令的吞吐率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每秒钟有更多的指令完成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但单条指令的执行时间并未缩短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冒险</a:t>
            </a:r>
            <a:r>
              <a:rPr lang="en-US" altLang="zh-CN" sz="2800" dirty="0" smtClean="0">
                <a:ea typeface="宋体" panose="02010600030101010101" pitchFamily="2" charset="-122"/>
              </a:rPr>
              <a:t>: </a:t>
            </a:r>
            <a:r>
              <a:rPr lang="zh-CN" altLang="en-US" sz="2800" dirty="0" smtClean="0">
                <a:ea typeface="宋体" panose="02010600030101010101" pitchFamily="2" charset="-122"/>
              </a:rPr>
              <a:t>结构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数据 </a:t>
            </a:r>
            <a:r>
              <a:rPr lang="en-US" altLang="zh-CN" sz="2800" dirty="0" smtClean="0">
                <a:ea typeface="宋体" panose="02010600030101010101" pitchFamily="2" charset="-122"/>
              </a:rPr>
              <a:t>, </a:t>
            </a:r>
            <a:r>
              <a:rPr lang="zh-CN" altLang="en-US" sz="2800" dirty="0" smtClean="0">
                <a:ea typeface="宋体" panose="02010600030101010101" pitchFamily="2" charset="-122"/>
              </a:rPr>
              <a:t>控制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多发射和动态调度（</a:t>
            </a:r>
            <a:r>
              <a:rPr lang="en-US" altLang="zh-CN" sz="2800" dirty="0" smtClean="0">
                <a:ea typeface="宋体" panose="02010600030101010101" pitchFamily="2" charset="-122"/>
              </a:rPr>
              <a:t>ILP</a:t>
            </a:r>
            <a:r>
              <a:rPr lang="zh-CN" altLang="en-US" sz="2800" dirty="0" smtClean="0">
                <a:ea typeface="宋体" panose="02010600030101010101" pitchFamily="2" charset="-122"/>
              </a:rPr>
              <a:t>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数据依赖限制了并行度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复杂性将遇到功耗墙的问题</a:t>
            </a:r>
            <a:endParaRPr lang="en-US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278533" name="Text Box 4"/>
          <p:cNvSpPr txBox="1">
            <a:spLocks noChangeArrowheads="1"/>
          </p:cNvSpPr>
          <p:nvPr/>
        </p:nvSpPr>
        <p:spPr bwMode="auto">
          <a:xfrm rot="5400000">
            <a:off x="7490619" y="1286669"/>
            <a:ext cx="2940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§4.14 Concluding Remarks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AEDEBF-BFFF-4199-8C33-B33F5E417442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数据通路上的部件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0725" name="Text Box 4"/>
          <p:cNvSpPr txBox="1">
            <a:spLocks noChangeArrowheads="1"/>
          </p:cNvSpPr>
          <p:nvPr/>
        </p:nvSpPr>
        <p:spPr bwMode="auto">
          <a:xfrm rot="5400000">
            <a:off x="7617619" y="1159669"/>
            <a:ext cx="26860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§4.3 Building a Datapath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4213" y="1054100"/>
            <a:ext cx="8270875" cy="1631950"/>
          </a:xfrm>
        </p:spPr>
        <p:txBody>
          <a:bodyPr/>
          <a:lstStyle/>
          <a:p>
            <a:r>
              <a:rPr lang="zh-CN" altLang="en-US" dirty="0" smtClean="0"/>
              <a:t>数据通路部件</a:t>
            </a:r>
            <a:endParaRPr lang="en-US" altLang="zh-CN" dirty="0" smtClean="0"/>
          </a:p>
          <a:p>
            <a:pPr lvl="1"/>
            <a:r>
              <a:rPr lang="zh-CN" altLang="en-US" dirty="0"/>
              <a:t>一</a:t>
            </a:r>
            <a:r>
              <a:rPr lang="zh-CN" altLang="en-US" dirty="0" smtClean="0"/>
              <a:t>个用来操作或保存处理器中数据的单元</a:t>
            </a:r>
            <a:endParaRPr lang="en-US" altLang="zh-CN" dirty="0" smtClean="0"/>
          </a:p>
          <a:p>
            <a:r>
              <a:rPr lang="zh-CN" altLang="en-US" dirty="0" smtClean="0"/>
              <a:t>程序计数器</a:t>
            </a:r>
            <a:r>
              <a:rPr lang="en-US" altLang="zh-CN" dirty="0" smtClean="0"/>
              <a:t>PC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</a:t>
            </a:r>
            <a:r>
              <a:rPr lang="zh-CN" altLang="en-US" dirty="0"/>
              <a:t>下</a:t>
            </a:r>
            <a:r>
              <a:rPr lang="zh-CN" altLang="en-US" dirty="0" smtClean="0"/>
              <a:t>一条指令地址的寄存器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106" y="3415823"/>
            <a:ext cx="8420100" cy="22955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35113" y="5877272"/>
            <a:ext cx="7684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指令存储器                                   程序计数器</a:t>
            </a:r>
            <a:r>
              <a:rPr lang="en-US" altLang="zh-CN" dirty="0" smtClean="0"/>
              <a:t>		</a:t>
            </a:r>
            <a:r>
              <a:rPr lang="zh-CN" altLang="en-US" dirty="0" smtClean="0"/>
              <a:t>加法器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C5AE293-2DAD-4998-875F-089BEB649566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2772" name="AutoShape 4"/>
          <p:cNvSpPr/>
          <p:nvPr/>
        </p:nvSpPr>
        <p:spPr bwMode="auto">
          <a:xfrm>
            <a:off x="611188" y="4437063"/>
            <a:ext cx="914400" cy="609600"/>
          </a:xfrm>
          <a:prstGeom prst="borderCallout1">
            <a:avLst>
              <a:gd name="adj1" fmla="val 18750"/>
              <a:gd name="adj2" fmla="val 108333"/>
              <a:gd name="adj3" fmla="val -16667"/>
              <a:gd name="adj4" fmla="val 1713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32-bit register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32773" name="AutoShape 5"/>
          <p:cNvSpPr/>
          <p:nvPr/>
        </p:nvSpPr>
        <p:spPr bwMode="auto">
          <a:xfrm>
            <a:off x="7308850" y="3860800"/>
            <a:ext cx="1439863" cy="863600"/>
          </a:xfrm>
          <a:prstGeom prst="borderCallout1">
            <a:avLst>
              <a:gd name="adj1" fmla="val 13236"/>
              <a:gd name="adj2" fmla="val -5292"/>
              <a:gd name="adj3" fmla="val -41912"/>
              <a:gd name="adj4" fmla="val -554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Increment by 4 for next instruction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pic>
        <p:nvPicPr>
          <p:cNvPr id="32774" name="Picture 6" descr="f04-0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1628775"/>
            <a:ext cx="5143500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18BE40E2-147F-4D7E-97B8-6E7FFAACF681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34819" name="Picture 6" descr="f04-07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427413"/>
            <a:ext cx="6316662" cy="257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920875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读入两个寄存器中的操作数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add/sub/AND/OR/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执行算术逻辑运算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结果写回到寄存器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23729" y="5723562"/>
            <a:ext cx="5760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寄存器堆                                                            </a:t>
            </a:r>
            <a:r>
              <a:rPr lang="en-US" altLang="zh-CN" dirty="0" smtClean="0"/>
              <a:t>ALU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	</a:t>
            </a:r>
            <a:r>
              <a:rPr lang="en-US" altLang="zh-CN" dirty="0" smtClean="0">
                <a:ea typeface="宋体" panose="02010600030101010101" pitchFamily="2" charset="-122"/>
              </a:rPr>
              <a:t>4.1</a:t>
            </a:r>
            <a:r>
              <a:rPr lang="zh-CN" altLang="en-US" dirty="0" smtClean="0">
                <a:ea typeface="宋体" panose="02010600030101010101" pitchFamily="2" charset="-122"/>
              </a:rPr>
              <a:t> 引言    </a:t>
            </a:r>
            <a:endParaRPr lang="zh-CN" altLang="en-US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	4.2</a:t>
            </a:r>
            <a:r>
              <a:rPr lang="zh-CN" altLang="en-US" dirty="0" smtClean="0">
                <a:ea typeface="宋体" panose="02010600030101010101" pitchFamily="2" charset="-122"/>
              </a:rPr>
              <a:t> 逻辑设计的一般方法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4.3</a:t>
            </a:r>
            <a:r>
              <a:rPr lang="zh-CN" altLang="en-US" dirty="0" smtClean="0">
                <a:ea typeface="宋体" panose="02010600030101010101" pitchFamily="2" charset="-122"/>
              </a:rPr>
              <a:t> 数据通路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4.4</a:t>
            </a:r>
            <a:r>
              <a:rPr lang="zh-CN" altLang="en-US" dirty="0" smtClean="0">
                <a:ea typeface="宋体" panose="02010600030101010101" pitchFamily="2" charset="-122"/>
              </a:rPr>
              <a:t> 流水线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4.5</a:t>
            </a:r>
            <a:r>
              <a:rPr lang="zh-CN" altLang="en-US" dirty="0" smtClean="0">
                <a:ea typeface="宋体" panose="02010600030101010101" pitchFamily="2" charset="-122"/>
              </a:rPr>
              <a:t> 数据冒险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4.9 </a:t>
            </a:r>
            <a:r>
              <a:rPr lang="zh-CN" altLang="en-US" dirty="0" smtClean="0">
                <a:ea typeface="宋体" panose="02010600030101010101" pitchFamily="2" charset="-122"/>
              </a:rPr>
              <a:t>异常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4.10</a:t>
            </a:r>
            <a:r>
              <a:rPr lang="zh-CN" altLang="en-US" dirty="0" smtClean="0">
                <a:ea typeface="宋体" panose="02010600030101010101" pitchFamily="2" charset="-122"/>
              </a:rPr>
              <a:t> 指令级并行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  </a:t>
            </a:r>
            <a:r>
              <a:rPr lang="en-US" altLang="zh-CN" dirty="0" smtClean="0">
                <a:ea typeface="宋体" panose="02010600030101010101" pitchFamily="2" charset="-122"/>
              </a:rPr>
              <a:t>4.11</a:t>
            </a:r>
            <a:r>
              <a:rPr lang="zh-CN" altLang="en-US" dirty="0" smtClean="0">
                <a:ea typeface="宋体" panose="02010600030101010101" pitchFamily="2" charset="-122"/>
              </a:rPr>
              <a:t> 实例：</a:t>
            </a:r>
            <a:r>
              <a:rPr lang="en-US" altLang="zh-CN" dirty="0" smtClean="0">
                <a:ea typeface="宋体" panose="02010600030101010101" pitchFamily="2" charset="-122"/>
              </a:rPr>
              <a:t>ARM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Cortex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A8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&amp; Intel i7 920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endParaRPr lang="zh-CN" altLang="en-US" dirty="0" smtClean="0">
              <a:ea typeface="宋体" panose="02010600030101010101" pitchFamily="2" charset="-122"/>
            </a:endParaRPr>
          </a:p>
        </p:txBody>
      </p:sp>
      <p:sp>
        <p:nvSpPr>
          <p:cNvPr id="8195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287BF6D-A13D-414C-B84D-A0DD3004D104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DAF4A8B-FFB1-49D6-AED1-D0BAA72A7B4D}" type="slidenum">
              <a:rPr lang="en-AU" altLang="zh-CN" sz="1400"/>
            </a:fld>
            <a:endParaRPr lang="en-AU" altLang="zh-CN" sz="1400"/>
          </a:p>
        </p:txBody>
      </p:sp>
      <p:pic>
        <p:nvPicPr>
          <p:cNvPr id="36867" name="Picture 6" descr="f04-08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644900"/>
            <a:ext cx="4437062" cy="2468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存取指令</a:t>
            </a:r>
            <a:r>
              <a:rPr lang="zh-CN" altLang="en-US" sz="2800" dirty="0">
                <a:ea typeface="宋体" panose="02010600030101010101" pitchFamily="2" charset="-122"/>
              </a:rPr>
              <a:t>（</a:t>
            </a:r>
            <a:r>
              <a:rPr lang="en-US" altLang="zh-CN" sz="2800" dirty="0">
                <a:ea typeface="宋体" panose="02010600030101010101" pitchFamily="2" charset="-122"/>
              </a:rPr>
              <a:t>Load/Store</a:t>
            </a:r>
            <a:r>
              <a:rPr lang="zh-CN" altLang="en-US" sz="2800" dirty="0">
                <a:ea typeface="宋体" panose="02010600030101010101" pitchFamily="2" charset="-122"/>
              </a:rPr>
              <a:t>）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  <p:sp>
        <p:nvSpPr>
          <p:cNvPr id="368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04200" cy="26114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读寄存器操作数</a:t>
            </a:r>
            <a:r>
              <a:rPr lang="en-US" altLang="zh-CN" sz="2800" dirty="0" smtClean="0">
                <a:ea typeface="宋体" panose="02010600030101010101" pitchFamily="2" charset="-122"/>
              </a:rPr>
              <a:t>(</a:t>
            </a:r>
            <a:r>
              <a:rPr lang="zh-CN" altLang="en-US" sz="2800" dirty="0" smtClean="0">
                <a:ea typeface="宋体" panose="02010600030101010101" pitchFamily="2" charset="-122"/>
              </a:rPr>
              <a:t>基址</a:t>
            </a:r>
            <a:r>
              <a:rPr lang="en-US" altLang="zh-CN" sz="2800" dirty="0" smtClean="0">
                <a:ea typeface="宋体" panose="02010600030101010101" pitchFamily="2" charset="-122"/>
              </a:rPr>
              <a:t>) 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用</a:t>
            </a:r>
            <a:r>
              <a:rPr lang="en-US" altLang="zh-CN" sz="2800" dirty="0" smtClean="0">
                <a:ea typeface="宋体" panose="02010600030101010101" pitchFamily="2" charset="-122"/>
              </a:rPr>
              <a:t>16</a:t>
            </a:r>
            <a:r>
              <a:rPr lang="zh-CN" altLang="en-US" sz="2800" dirty="0" smtClean="0">
                <a:ea typeface="宋体" panose="02010600030101010101" pitchFamily="2" charset="-122"/>
              </a:rPr>
              <a:t>位偏移量计算地址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由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计算，对偏移量进行符号扩展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取</a:t>
            </a:r>
            <a:r>
              <a:rPr lang="en-US" altLang="zh-CN" sz="2800" dirty="0" smtClean="0">
                <a:ea typeface="宋体" panose="02010600030101010101" pitchFamily="2" charset="-122"/>
              </a:rPr>
              <a:t>Load: </a:t>
            </a:r>
            <a:r>
              <a:rPr lang="zh-CN" altLang="en-US" sz="2800" dirty="0" smtClean="0">
                <a:ea typeface="宋体" panose="02010600030101010101" pitchFamily="2" charset="-122"/>
              </a:rPr>
              <a:t>读内存单元、读入数据保存到寄存器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存</a:t>
            </a:r>
            <a:r>
              <a:rPr lang="en-US" altLang="zh-CN" sz="2800" dirty="0" smtClean="0">
                <a:ea typeface="宋体" panose="02010600030101010101" pitchFamily="2" charset="-122"/>
              </a:rPr>
              <a:t>Store: </a:t>
            </a:r>
            <a:r>
              <a:rPr lang="zh-CN" altLang="en-US" sz="2800" dirty="0" smtClean="0">
                <a:ea typeface="宋体" panose="02010600030101010101" pitchFamily="2" charset="-122"/>
              </a:rPr>
              <a:t>将寄存器值写入到内存单元</a:t>
            </a:r>
            <a:endParaRPr lang="en-AU" altLang="zh-CN" sz="28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2E6A639-9CAF-46C7-BCB3-ADD4641123C0}" type="slidenum">
              <a:rPr lang="en-AU" altLang="zh-CN" sz="1400"/>
            </a:fld>
            <a:endParaRPr lang="en-AU" altLang="zh-CN" sz="1400"/>
          </a:p>
        </p:txBody>
      </p:sp>
      <p:sp>
        <p:nvSpPr>
          <p:cNvPr id="38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读入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个寄存器操作数（</a:t>
            </a:r>
            <a:r>
              <a:rPr lang="en-US" altLang="zh-CN" dirty="0" smtClean="0">
                <a:ea typeface="宋体" panose="02010600030101010101" pitchFamily="2" charset="-122"/>
              </a:rPr>
              <a:t>2</a:t>
            </a:r>
            <a:r>
              <a:rPr lang="zh-CN" altLang="en-US" dirty="0" smtClean="0">
                <a:ea typeface="宋体" panose="02010600030101010101" pitchFamily="2" charset="-122"/>
              </a:rPr>
              <a:t>比较数</a:t>
            </a:r>
            <a:r>
              <a:rPr lang="en-US" altLang="zh-CN" dirty="0" smtClean="0">
                <a:ea typeface="宋体" panose="02010600030101010101" pitchFamily="2" charset="-122"/>
              </a:rPr>
              <a:t>/1</a:t>
            </a:r>
            <a:r>
              <a:rPr lang="zh-CN" altLang="en-US" dirty="0" smtClean="0">
                <a:ea typeface="宋体" panose="02010600030101010101" pitchFamily="2" charset="-122"/>
              </a:rPr>
              <a:t>目标地址）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操作数的比较操作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由</a:t>
            </a:r>
            <a:r>
              <a:rPr lang="en-US" altLang="zh-CN" dirty="0" smtClean="0">
                <a:ea typeface="宋体" panose="02010600030101010101" pitchFamily="2" charset="-122"/>
              </a:rPr>
              <a:t> ALU</a:t>
            </a:r>
            <a:r>
              <a:rPr lang="zh-CN" altLang="en-US" dirty="0" smtClean="0">
                <a:ea typeface="宋体" panose="02010600030101010101" pitchFamily="2" charset="-122"/>
              </a:rPr>
              <a:t>执行减法，建立标志位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</a:t>
            </a: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分支目标地址</a:t>
            </a:r>
            <a:r>
              <a:rPr lang="en-US" altLang="zh-CN" dirty="0" smtClean="0">
                <a:solidFill>
                  <a:srgbClr val="009900"/>
                </a:solidFill>
                <a:ea typeface="宋体" panose="02010600030101010101" pitchFamily="2" charset="-122"/>
              </a:rPr>
              <a:t> </a:t>
            </a:r>
            <a:endParaRPr lang="en-US" altLang="zh-CN" dirty="0" smtClean="0">
              <a:solidFill>
                <a:srgbClr val="0099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将地址偏移进行符号扩展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左移两位</a:t>
            </a:r>
            <a:r>
              <a:rPr lang="en-US" altLang="zh-CN" dirty="0" smtClean="0">
                <a:ea typeface="宋体" panose="02010600030101010101" pitchFamily="2" charset="-122"/>
              </a:rPr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按字为单位的偏移量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再</a:t>
            </a:r>
            <a:r>
              <a:rPr lang="zh-CN" altLang="en-US" dirty="0">
                <a:ea typeface="宋体" panose="02010600030101010101" pitchFamily="2" charset="-122"/>
              </a:rPr>
              <a:t>加上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PC + 4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en-US" altLang="zh-CN" dirty="0" smtClean="0">
                <a:ea typeface="宋体" panose="02010600030101010101" pitchFamily="2" charset="-122"/>
              </a:rPr>
              <a:t>PC+4</a:t>
            </a:r>
            <a:r>
              <a:rPr lang="zh-CN" altLang="en-US" dirty="0" smtClean="0">
                <a:ea typeface="宋体" panose="02010600030101010101" pitchFamily="2" charset="-122"/>
              </a:rPr>
              <a:t>在本条指令取指后就已完成计算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根据标志位确定是否分支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分支发生（</a:t>
            </a:r>
            <a:r>
              <a:rPr lang="en-US" altLang="zh-CN" dirty="0" smtClean="0">
                <a:ea typeface="宋体" panose="02010600030101010101" pitchFamily="2" charset="-122"/>
              </a:rPr>
              <a:t>branch taken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分支未发生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24687C8-9346-4887-A473-64C6905E003B}" type="slidenum">
              <a:rPr lang="en-AU" altLang="zh-CN" sz="1400"/>
            </a:fld>
            <a:endParaRPr lang="en-AU" altLang="zh-CN" sz="1400"/>
          </a:p>
        </p:txBody>
      </p:sp>
      <p:pic>
        <p:nvPicPr>
          <p:cNvPr id="40963" name="Picture 7" descr="f04-09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1268413"/>
            <a:ext cx="655637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分支指令部件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0965" name="AutoShape 4"/>
          <p:cNvSpPr/>
          <p:nvPr/>
        </p:nvSpPr>
        <p:spPr bwMode="auto">
          <a:xfrm>
            <a:off x="1187450" y="1557338"/>
            <a:ext cx="1079500" cy="865187"/>
          </a:xfrm>
          <a:prstGeom prst="borderCallout1">
            <a:avLst>
              <a:gd name="adj1" fmla="val 13213"/>
              <a:gd name="adj2" fmla="val 107060"/>
              <a:gd name="adj3" fmla="val 66241"/>
              <a:gd name="adj4" fmla="val 35529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Just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re-routes wires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40966" name="AutoShape 5"/>
          <p:cNvSpPr/>
          <p:nvPr/>
        </p:nvSpPr>
        <p:spPr bwMode="auto">
          <a:xfrm>
            <a:off x="5364163" y="5661025"/>
            <a:ext cx="1368425" cy="647700"/>
          </a:xfrm>
          <a:prstGeom prst="borderCallout1">
            <a:avLst>
              <a:gd name="adj1" fmla="val 17648"/>
              <a:gd name="adj2" fmla="val -5569"/>
              <a:gd name="adj3" fmla="val 8579"/>
              <a:gd name="adj4" fmla="val -5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Sign-bit wire replicated</a:t>
            </a:r>
            <a:endParaRPr lang="en-AU" altLang="zh-CN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4A09874-4D4C-49AD-878C-95F81283EB6C}" type="slidenum">
              <a:rPr lang="en-AU" altLang="zh-CN" sz="1400"/>
            </a:fld>
            <a:endParaRPr lang="en-AU" altLang="zh-CN" sz="1400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构建简单</a:t>
            </a:r>
            <a:r>
              <a:rPr lang="zh-CN" altLang="en-US" dirty="0">
                <a:ea typeface="宋体" panose="02010600030101010101" pitchFamily="2" charset="-122"/>
              </a:rPr>
              <a:t>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初步的数据通路在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个时钟周期内完成指令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每个数据通路部件在一个时钟周期内只能处理一条指令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因此需要独立的数据和指令存储器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当不同指令的数据来源不同时，需要使用</a:t>
            </a:r>
            <a:r>
              <a:rPr lang="zh-CN" altLang="en-US" dirty="0">
                <a:ea typeface="宋体" panose="02010600030101010101" pitchFamily="2" charset="-122"/>
              </a:rPr>
              <a:t>多</a:t>
            </a:r>
            <a:r>
              <a:rPr lang="zh-CN" altLang="en-US" dirty="0" smtClean="0">
                <a:ea typeface="宋体" panose="02010600030101010101" pitchFamily="2" charset="-122"/>
              </a:rPr>
              <a:t>选器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685425-BFB4-49AA-A567-64E16B0B11AB}" type="slidenum">
              <a:rPr lang="en-AU" altLang="zh-CN" sz="1400"/>
            </a:fld>
            <a:endParaRPr lang="en-AU" altLang="zh-CN" sz="1400"/>
          </a:p>
        </p:txBody>
      </p:sp>
      <p:pic>
        <p:nvPicPr>
          <p:cNvPr id="45059" name="Picture 5" descr="f04-10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28775"/>
            <a:ext cx="7893050" cy="3846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简单的数据通路</a:t>
            </a:r>
            <a:r>
              <a:rPr lang="en-US" altLang="zh-CN" dirty="0" smtClean="0">
                <a:ea typeface="宋体" panose="02010600030101010101" pitchFamily="2" charset="-122"/>
              </a:rPr>
              <a:t>(R</a:t>
            </a:r>
            <a:r>
              <a:rPr lang="zh-CN" altLang="en-US" dirty="0">
                <a:ea typeface="宋体" panose="02010600030101010101" pitchFamily="2" charset="-122"/>
              </a:rPr>
              <a:t>型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zh-CN" altLang="en-US" dirty="0">
                <a:ea typeface="宋体" panose="02010600030101010101" pitchFamily="2" charset="-122"/>
              </a:rPr>
              <a:t>存取 </a:t>
            </a:r>
            <a:r>
              <a:rPr lang="en-US" altLang="zh-CN" dirty="0" smtClean="0">
                <a:ea typeface="宋体" panose="02010600030101010101" pitchFamily="2" charset="-122"/>
              </a:rPr>
              <a:t>)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820438" y="2217106"/>
            <a:ext cx="1471642" cy="45719"/>
          </a:xfrm>
          <a:custGeom>
            <a:avLst/>
            <a:gdLst>
              <a:gd name="connsiteX0" fmla="*/ 0 w 1277655"/>
              <a:gd name="connsiteY0" fmla="*/ 0 h 12526"/>
              <a:gd name="connsiteX1" fmla="*/ 1277655 w 1277655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7655" h="12526">
                <a:moveTo>
                  <a:pt x="0" y="0"/>
                </a:moveTo>
                <a:lnTo>
                  <a:pt x="1277655" y="12526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757808" y="2981195"/>
            <a:ext cx="1665962" cy="50607"/>
          </a:xfrm>
          <a:custGeom>
            <a:avLst/>
            <a:gdLst>
              <a:gd name="connsiteX0" fmla="*/ 0 w 1665962"/>
              <a:gd name="connsiteY0" fmla="*/ 12526 h 50607"/>
              <a:gd name="connsiteX1" fmla="*/ 588724 w 1665962"/>
              <a:gd name="connsiteY1" fmla="*/ 25052 h 50607"/>
              <a:gd name="connsiteX2" fmla="*/ 989556 w 1665962"/>
              <a:gd name="connsiteY2" fmla="*/ 50104 h 50607"/>
              <a:gd name="connsiteX3" fmla="*/ 1665962 w 1665962"/>
              <a:gd name="connsiteY3" fmla="*/ 0 h 50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65962" h="50607">
                <a:moveTo>
                  <a:pt x="0" y="12526"/>
                </a:moveTo>
                <a:lnTo>
                  <a:pt x="588724" y="25052"/>
                </a:lnTo>
                <a:cubicBezTo>
                  <a:pt x="753650" y="31315"/>
                  <a:pt x="810016" y="54279"/>
                  <a:pt x="989556" y="50104"/>
                </a:cubicBezTo>
                <a:cubicBezTo>
                  <a:pt x="1169096" y="45929"/>
                  <a:pt x="1417529" y="22964"/>
                  <a:pt x="166596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1240582" y="2868460"/>
            <a:ext cx="7393798" cy="2794426"/>
          </a:xfrm>
          <a:custGeom>
            <a:avLst/>
            <a:gdLst>
              <a:gd name="connsiteX0" fmla="*/ 4533917 w 7393798"/>
              <a:gd name="connsiteY0" fmla="*/ 0 h 2794426"/>
              <a:gd name="connsiteX1" fmla="*/ 4734333 w 7393798"/>
              <a:gd name="connsiteY1" fmla="*/ 288099 h 2794426"/>
              <a:gd name="connsiteX2" fmla="*/ 4922223 w 7393798"/>
              <a:gd name="connsiteY2" fmla="*/ 1340285 h 2794426"/>
              <a:gd name="connsiteX3" fmla="*/ 6287560 w 7393798"/>
              <a:gd name="connsiteY3" fmla="*/ 1503124 h 2794426"/>
              <a:gd name="connsiteX4" fmla="*/ 6600711 w 7393798"/>
              <a:gd name="connsiteY4" fmla="*/ 1089765 h 2794426"/>
              <a:gd name="connsiteX5" fmla="*/ 6801128 w 7393798"/>
              <a:gd name="connsiteY5" fmla="*/ 588724 h 2794426"/>
              <a:gd name="connsiteX6" fmla="*/ 7176908 w 7393798"/>
              <a:gd name="connsiteY6" fmla="*/ 501041 h 2794426"/>
              <a:gd name="connsiteX7" fmla="*/ 7364799 w 7393798"/>
              <a:gd name="connsiteY7" fmla="*/ 864296 h 2794426"/>
              <a:gd name="connsiteX8" fmla="*/ 7339747 w 7393798"/>
              <a:gd name="connsiteY8" fmla="*/ 2342367 h 2794426"/>
              <a:gd name="connsiteX9" fmla="*/ 6863758 w 7393798"/>
              <a:gd name="connsiteY9" fmla="*/ 2630466 h 2794426"/>
              <a:gd name="connsiteX10" fmla="*/ 5899254 w 7393798"/>
              <a:gd name="connsiteY10" fmla="*/ 2705622 h 2794426"/>
              <a:gd name="connsiteX11" fmla="*/ 675900 w 7393798"/>
              <a:gd name="connsiteY11" fmla="*/ 2680570 h 2794426"/>
              <a:gd name="connsiteX12" fmla="*/ 62125 w 7393798"/>
              <a:gd name="connsiteY12" fmla="*/ 1290181 h 2794426"/>
              <a:gd name="connsiteX13" fmla="*/ 638322 w 7393798"/>
              <a:gd name="connsiteY13" fmla="*/ 726510 h 279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393798" h="2794426">
                <a:moveTo>
                  <a:pt x="4533917" y="0"/>
                </a:moveTo>
                <a:cubicBezTo>
                  <a:pt x="4601766" y="32359"/>
                  <a:pt x="4669615" y="64718"/>
                  <a:pt x="4734333" y="288099"/>
                </a:cubicBezTo>
                <a:cubicBezTo>
                  <a:pt x="4799051" y="511480"/>
                  <a:pt x="4663352" y="1137781"/>
                  <a:pt x="4922223" y="1340285"/>
                </a:cubicBezTo>
                <a:cubicBezTo>
                  <a:pt x="5181094" y="1542789"/>
                  <a:pt x="6007812" y="1544877"/>
                  <a:pt x="6287560" y="1503124"/>
                </a:cubicBezTo>
                <a:cubicBezTo>
                  <a:pt x="6567308" y="1461371"/>
                  <a:pt x="6515116" y="1242165"/>
                  <a:pt x="6600711" y="1089765"/>
                </a:cubicBezTo>
                <a:cubicBezTo>
                  <a:pt x="6686306" y="937365"/>
                  <a:pt x="6705095" y="686845"/>
                  <a:pt x="6801128" y="588724"/>
                </a:cubicBezTo>
                <a:cubicBezTo>
                  <a:pt x="6897161" y="490603"/>
                  <a:pt x="7082963" y="455112"/>
                  <a:pt x="7176908" y="501041"/>
                </a:cubicBezTo>
                <a:cubicBezTo>
                  <a:pt x="7270853" y="546970"/>
                  <a:pt x="7337659" y="557408"/>
                  <a:pt x="7364799" y="864296"/>
                </a:cubicBezTo>
                <a:cubicBezTo>
                  <a:pt x="7391939" y="1171184"/>
                  <a:pt x="7423254" y="2048005"/>
                  <a:pt x="7339747" y="2342367"/>
                </a:cubicBezTo>
                <a:cubicBezTo>
                  <a:pt x="7256240" y="2636729"/>
                  <a:pt x="7103840" y="2569924"/>
                  <a:pt x="6863758" y="2630466"/>
                </a:cubicBezTo>
                <a:cubicBezTo>
                  <a:pt x="6623676" y="2691008"/>
                  <a:pt x="5899254" y="2705622"/>
                  <a:pt x="5899254" y="2705622"/>
                </a:cubicBezTo>
                <a:cubicBezTo>
                  <a:pt x="4867944" y="2713973"/>
                  <a:pt x="1648755" y="2916477"/>
                  <a:pt x="675900" y="2680570"/>
                </a:cubicBezTo>
                <a:cubicBezTo>
                  <a:pt x="-296955" y="2444663"/>
                  <a:pt x="68388" y="1615858"/>
                  <a:pt x="62125" y="1290181"/>
                </a:cubicBezTo>
                <a:cubicBezTo>
                  <a:pt x="55862" y="964504"/>
                  <a:pt x="347092" y="845507"/>
                  <a:pt x="638322" y="72651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469710" y="2342367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801666" y="268848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5761973" y="2642992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3319397" y="3031299"/>
            <a:ext cx="3256767" cy="726743"/>
          </a:xfrm>
          <a:custGeom>
            <a:avLst/>
            <a:gdLst>
              <a:gd name="connsiteX0" fmla="*/ 0 w 3256767"/>
              <a:gd name="connsiteY0" fmla="*/ 0 h 726743"/>
              <a:gd name="connsiteX1" fmla="*/ 551145 w 3256767"/>
              <a:gd name="connsiteY1" fmla="*/ 187890 h 726743"/>
              <a:gd name="connsiteX2" fmla="*/ 663880 w 3256767"/>
              <a:gd name="connsiteY2" fmla="*/ 601249 h 726743"/>
              <a:gd name="connsiteX3" fmla="*/ 1215025 w 3256767"/>
              <a:gd name="connsiteY3" fmla="*/ 726509 h 726743"/>
              <a:gd name="connsiteX4" fmla="*/ 3256767 w 3256767"/>
              <a:gd name="connsiteY4" fmla="*/ 626301 h 726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56767" h="726743">
                <a:moveTo>
                  <a:pt x="0" y="0"/>
                </a:moveTo>
                <a:cubicBezTo>
                  <a:pt x="220249" y="43841"/>
                  <a:pt x="440498" y="87682"/>
                  <a:pt x="551145" y="187890"/>
                </a:cubicBezTo>
                <a:cubicBezTo>
                  <a:pt x="661792" y="288098"/>
                  <a:pt x="553233" y="511479"/>
                  <a:pt x="663880" y="601249"/>
                </a:cubicBezTo>
                <a:cubicBezTo>
                  <a:pt x="774527" y="691019"/>
                  <a:pt x="782877" y="722334"/>
                  <a:pt x="1215025" y="726509"/>
                </a:cubicBezTo>
                <a:cubicBezTo>
                  <a:pt x="1647173" y="730684"/>
                  <a:pt x="2451970" y="678492"/>
                  <a:pt x="3256767" y="626301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90814" y="5775621"/>
            <a:ext cx="801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9900"/>
                </a:solidFill>
              </a:rPr>
              <a:t>存字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6697" y="5775621"/>
            <a:ext cx="2294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R</a:t>
            </a:r>
            <a:r>
              <a:rPr lang="zh-CN" altLang="en-US" b="1" dirty="0" smtClean="0">
                <a:solidFill>
                  <a:srgbClr val="FF0000"/>
                </a:solidFill>
              </a:rPr>
              <a:t>型（算术逻辑运算）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70207" y="2861287"/>
            <a:ext cx="7897812" cy="2931689"/>
          </a:xfrm>
          <a:custGeom>
            <a:avLst/>
            <a:gdLst>
              <a:gd name="connsiteX0" fmla="*/ 6783196 w 7897812"/>
              <a:gd name="connsiteY0" fmla="*/ 82329 h 2931689"/>
              <a:gd name="connsiteX1" fmla="*/ 7584861 w 7897812"/>
              <a:gd name="connsiteY1" fmla="*/ 107381 h 2931689"/>
              <a:gd name="connsiteX2" fmla="*/ 7872960 w 7897812"/>
              <a:gd name="connsiteY2" fmla="*/ 1134516 h 2931689"/>
              <a:gd name="connsiteX3" fmla="*/ 7735174 w 7897812"/>
              <a:gd name="connsiteY3" fmla="*/ 2712795 h 2931689"/>
              <a:gd name="connsiteX4" fmla="*/ 6570253 w 7897812"/>
              <a:gd name="connsiteY4" fmla="*/ 2913212 h 2931689"/>
              <a:gd name="connsiteX5" fmla="*/ 545234 w 7897812"/>
              <a:gd name="connsiteY5" fmla="*/ 2662691 h 2931689"/>
              <a:gd name="connsiteX6" fmla="*/ 344818 w 7897812"/>
              <a:gd name="connsiteY6" fmla="*/ 883995 h 2931689"/>
              <a:gd name="connsiteX7" fmla="*/ 1096379 w 7897812"/>
              <a:gd name="connsiteY7" fmla="*/ 545792 h 2931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97812" h="2931689">
                <a:moveTo>
                  <a:pt x="6783196" y="82329"/>
                </a:moveTo>
                <a:cubicBezTo>
                  <a:pt x="7093215" y="7173"/>
                  <a:pt x="7403234" y="-67983"/>
                  <a:pt x="7584861" y="107381"/>
                </a:cubicBezTo>
                <a:cubicBezTo>
                  <a:pt x="7766488" y="282745"/>
                  <a:pt x="7847908" y="700280"/>
                  <a:pt x="7872960" y="1134516"/>
                </a:cubicBezTo>
                <a:cubicBezTo>
                  <a:pt x="7898012" y="1568752"/>
                  <a:pt x="7952292" y="2416346"/>
                  <a:pt x="7735174" y="2712795"/>
                </a:cubicBezTo>
                <a:cubicBezTo>
                  <a:pt x="7518056" y="3009244"/>
                  <a:pt x="7768576" y="2921563"/>
                  <a:pt x="6570253" y="2913212"/>
                </a:cubicBezTo>
                <a:cubicBezTo>
                  <a:pt x="5371930" y="2904861"/>
                  <a:pt x="1582806" y="3000894"/>
                  <a:pt x="545234" y="2662691"/>
                </a:cubicBezTo>
                <a:cubicBezTo>
                  <a:pt x="-492339" y="2324488"/>
                  <a:pt x="252960" y="1236812"/>
                  <a:pt x="344818" y="883995"/>
                </a:cubicBezTo>
                <a:cubicBezTo>
                  <a:pt x="436676" y="531178"/>
                  <a:pt x="766527" y="538485"/>
                  <a:pt x="1096379" y="545792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147031" y="5775621"/>
            <a:ext cx="801266" cy="33855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取字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7" name="任意多边形 16"/>
          <p:cNvSpPr/>
          <p:nvPr/>
        </p:nvSpPr>
        <p:spPr bwMode="auto">
          <a:xfrm>
            <a:off x="3469710" y="2429903"/>
            <a:ext cx="1841326" cy="12526"/>
          </a:xfrm>
          <a:custGeom>
            <a:avLst/>
            <a:gdLst>
              <a:gd name="connsiteX0" fmla="*/ 0 w 1841326"/>
              <a:gd name="connsiteY0" fmla="*/ 0 h 12526"/>
              <a:gd name="connsiteX1" fmla="*/ 1841326 w 1841326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1326" h="12526">
                <a:moveTo>
                  <a:pt x="0" y="0"/>
                </a:moveTo>
                <a:lnTo>
                  <a:pt x="1841326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801666" y="2738370"/>
            <a:ext cx="4509370" cy="1879610"/>
          </a:xfrm>
          <a:custGeom>
            <a:avLst/>
            <a:gdLst>
              <a:gd name="connsiteX0" fmla="*/ 0 w 4509370"/>
              <a:gd name="connsiteY0" fmla="*/ 42194 h 1879610"/>
              <a:gd name="connsiteX1" fmla="*/ 601249 w 4509370"/>
              <a:gd name="connsiteY1" fmla="*/ 205032 h 1879610"/>
              <a:gd name="connsiteX2" fmla="*/ 939452 w 4509370"/>
              <a:gd name="connsiteY2" fmla="*/ 1645525 h 1879610"/>
              <a:gd name="connsiteX3" fmla="*/ 3194137 w 4509370"/>
              <a:gd name="connsiteY3" fmla="*/ 1808364 h 1879610"/>
              <a:gd name="connsiteX4" fmla="*/ 3494761 w 4509370"/>
              <a:gd name="connsiteY4" fmla="*/ 931542 h 1879610"/>
              <a:gd name="connsiteX5" fmla="*/ 4509370 w 4509370"/>
              <a:gd name="connsiteY5" fmla="*/ 443027 h 187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09370" h="1879610">
                <a:moveTo>
                  <a:pt x="0" y="42194"/>
                </a:moveTo>
                <a:cubicBezTo>
                  <a:pt x="222337" y="-9998"/>
                  <a:pt x="444674" y="-62190"/>
                  <a:pt x="601249" y="205032"/>
                </a:cubicBezTo>
                <a:cubicBezTo>
                  <a:pt x="757824" y="472254"/>
                  <a:pt x="507304" y="1378303"/>
                  <a:pt x="939452" y="1645525"/>
                </a:cubicBezTo>
                <a:cubicBezTo>
                  <a:pt x="1371600" y="1912747"/>
                  <a:pt x="2768252" y="1927361"/>
                  <a:pt x="3194137" y="1808364"/>
                </a:cubicBezTo>
                <a:cubicBezTo>
                  <a:pt x="3620022" y="1689367"/>
                  <a:pt x="3275555" y="1159098"/>
                  <a:pt x="3494761" y="931542"/>
                </a:cubicBezTo>
                <a:cubicBezTo>
                  <a:pt x="3713967" y="703986"/>
                  <a:pt x="4111668" y="573506"/>
                  <a:pt x="4509370" y="443027"/>
                </a:cubicBez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9" name="任意多边形 18"/>
          <p:cNvSpPr/>
          <p:nvPr/>
        </p:nvSpPr>
        <p:spPr bwMode="auto">
          <a:xfrm>
            <a:off x="5761973" y="2732107"/>
            <a:ext cx="814191" cy="12526"/>
          </a:xfrm>
          <a:custGeom>
            <a:avLst/>
            <a:gdLst>
              <a:gd name="connsiteX0" fmla="*/ 0 w 814191"/>
              <a:gd name="connsiteY0" fmla="*/ 0 h 12526"/>
              <a:gd name="connsiteX1" fmla="*/ 814191 w 814191"/>
              <a:gd name="connsiteY1" fmla="*/ 12526 h 1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4191" h="12526">
                <a:moveTo>
                  <a:pt x="0" y="0"/>
                </a:moveTo>
                <a:lnTo>
                  <a:pt x="814191" y="12526"/>
                </a:lnTo>
              </a:path>
            </a:pathLst>
          </a:custGeom>
          <a:noFill/>
          <a:ln w="19050" cap="flat" cmpd="sng" algn="ctr">
            <a:solidFill>
              <a:srgbClr val="7030A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/>
      <p:bldP spid="10" grpId="1"/>
      <p:bldP spid="14" grpId="0"/>
      <p:bldP spid="14" grpId="1"/>
      <p:bldP spid="11" grpId="0" animBg="1"/>
      <p:bldP spid="11" grpId="1" animBg="1"/>
      <p:bldP spid="16" grpId="0"/>
      <p:bldP spid="16" grpId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51E9AC9-9E7D-4F3D-BC3E-B944F89422D2}" type="slidenum">
              <a:rPr lang="en-AU" altLang="zh-CN" sz="1400"/>
            </a:fld>
            <a:endParaRPr lang="en-AU" altLang="zh-CN" sz="1400"/>
          </a:p>
        </p:txBody>
      </p:sp>
      <p:pic>
        <p:nvPicPr>
          <p:cNvPr id="47107" name="Picture 5" descr="f04-1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41438"/>
            <a:ext cx="7504112" cy="498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完整的数据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39952" y="1772816"/>
            <a:ext cx="3600400" cy="144016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940152" y="1289051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580112" y="3199320"/>
            <a:ext cx="1152128" cy="431378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724128" y="3683085"/>
            <a:ext cx="576064" cy="381001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705656" y="1224410"/>
            <a:ext cx="6617965" cy="2257826"/>
          </a:xfrm>
          <a:custGeom>
            <a:avLst/>
            <a:gdLst>
              <a:gd name="connsiteX0" fmla="*/ 521895 w 6617965"/>
              <a:gd name="connsiteY0" fmla="*/ 2257826 h 2257826"/>
              <a:gd name="connsiteX1" fmla="*/ 747363 w 6617965"/>
              <a:gd name="connsiteY1" fmla="*/ 1856993 h 2257826"/>
              <a:gd name="connsiteX2" fmla="*/ 847571 w 6617965"/>
              <a:gd name="connsiteY2" fmla="*/ 879963 h 2257826"/>
              <a:gd name="connsiteX3" fmla="*/ 1536503 w 6617965"/>
              <a:gd name="connsiteY3" fmla="*/ 604390 h 2257826"/>
              <a:gd name="connsiteX4" fmla="*/ 2789106 w 6617965"/>
              <a:gd name="connsiteY4" fmla="*/ 854911 h 2257826"/>
              <a:gd name="connsiteX5" fmla="*/ 3979078 w 6617965"/>
              <a:gd name="connsiteY5" fmla="*/ 817332 h 2257826"/>
              <a:gd name="connsiteX6" fmla="*/ 5131473 w 6617965"/>
              <a:gd name="connsiteY6" fmla="*/ 654494 h 2257826"/>
              <a:gd name="connsiteX7" fmla="*/ 6108503 w 6617965"/>
              <a:gd name="connsiteY7" fmla="*/ 704598 h 2257826"/>
              <a:gd name="connsiteX8" fmla="*/ 6471758 w 6617965"/>
              <a:gd name="connsiteY8" fmla="*/ 654494 h 2257826"/>
              <a:gd name="connsiteX9" fmla="*/ 6371549 w 6617965"/>
              <a:gd name="connsiteY9" fmla="*/ 316291 h 2257826"/>
              <a:gd name="connsiteX10" fmla="*/ 3716032 w 6617965"/>
              <a:gd name="connsiteY10" fmla="*/ 40719 h 2257826"/>
              <a:gd name="connsiteX11" fmla="*/ 872623 w 6617965"/>
              <a:gd name="connsiteY11" fmla="*/ 78297 h 2257826"/>
              <a:gd name="connsiteX12" fmla="*/ 70958 w 6617965"/>
              <a:gd name="connsiteY12" fmla="*/ 754702 h 2257826"/>
              <a:gd name="connsiteX13" fmla="*/ 70958 w 6617965"/>
              <a:gd name="connsiteY13" fmla="*/ 1919623 h 2257826"/>
              <a:gd name="connsiteX14" fmla="*/ 346530 w 6617965"/>
              <a:gd name="connsiteY14" fmla="*/ 2220248 h 225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617965" h="2257826">
                <a:moveTo>
                  <a:pt x="521895" y="2257826"/>
                </a:moveTo>
                <a:cubicBezTo>
                  <a:pt x="607489" y="2172231"/>
                  <a:pt x="693084" y="2086637"/>
                  <a:pt x="747363" y="1856993"/>
                </a:cubicBezTo>
                <a:cubicBezTo>
                  <a:pt x="801642" y="1627349"/>
                  <a:pt x="716048" y="1088730"/>
                  <a:pt x="847571" y="879963"/>
                </a:cubicBezTo>
                <a:cubicBezTo>
                  <a:pt x="979094" y="671196"/>
                  <a:pt x="1212914" y="608565"/>
                  <a:pt x="1536503" y="604390"/>
                </a:cubicBezTo>
                <a:cubicBezTo>
                  <a:pt x="1860092" y="600215"/>
                  <a:pt x="2382010" y="819421"/>
                  <a:pt x="2789106" y="854911"/>
                </a:cubicBezTo>
                <a:cubicBezTo>
                  <a:pt x="3196202" y="890401"/>
                  <a:pt x="3588684" y="850735"/>
                  <a:pt x="3979078" y="817332"/>
                </a:cubicBezTo>
                <a:cubicBezTo>
                  <a:pt x="4369472" y="783929"/>
                  <a:pt x="4776569" y="673283"/>
                  <a:pt x="5131473" y="654494"/>
                </a:cubicBezTo>
                <a:cubicBezTo>
                  <a:pt x="5486377" y="635705"/>
                  <a:pt x="5885122" y="704598"/>
                  <a:pt x="6108503" y="704598"/>
                </a:cubicBezTo>
                <a:cubicBezTo>
                  <a:pt x="6331884" y="704598"/>
                  <a:pt x="6427917" y="719212"/>
                  <a:pt x="6471758" y="654494"/>
                </a:cubicBezTo>
                <a:cubicBezTo>
                  <a:pt x="6515599" y="589776"/>
                  <a:pt x="6830837" y="418587"/>
                  <a:pt x="6371549" y="316291"/>
                </a:cubicBezTo>
                <a:cubicBezTo>
                  <a:pt x="5912261" y="213995"/>
                  <a:pt x="4632520" y="80385"/>
                  <a:pt x="3716032" y="40719"/>
                </a:cubicBezTo>
                <a:cubicBezTo>
                  <a:pt x="2799544" y="1053"/>
                  <a:pt x="1480135" y="-40700"/>
                  <a:pt x="872623" y="78297"/>
                </a:cubicBezTo>
                <a:cubicBezTo>
                  <a:pt x="265111" y="197294"/>
                  <a:pt x="204569" y="447814"/>
                  <a:pt x="70958" y="754702"/>
                </a:cubicBezTo>
                <a:cubicBezTo>
                  <a:pt x="-62653" y="1061590"/>
                  <a:pt x="25029" y="1675365"/>
                  <a:pt x="70958" y="1919623"/>
                </a:cubicBezTo>
                <a:cubicBezTo>
                  <a:pt x="116887" y="2163881"/>
                  <a:pt x="231708" y="2192064"/>
                  <a:pt x="346530" y="222024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1265129" y="2113570"/>
            <a:ext cx="4396635" cy="1368666"/>
          </a:xfrm>
          <a:custGeom>
            <a:avLst/>
            <a:gdLst>
              <a:gd name="connsiteX0" fmla="*/ 0 w 4308953"/>
              <a:gd name="connsiteY0" fmla="*/ 1368666 h 1368666"/>
              <a:gd name="connsiteX1" fmla="*/ 225468 w 4308953"/>
              <a:gd name="connsiteY1" fmla="*/ 1055515 h 1368666"/>
              <a:gd name="connsiteX2" fmla="*/ 350729 w 4308953"/>
              <a:gd name="connsiteY2" fmla="*/ 53433 h 1368666"/>
              <a:gd name="connsiteX3" fmla="*/ 1816274 w 4308953"/>
              <a:gd name="connsiteY3" fmla="*/ 128589 h 1368666"/>
              <a:gd name="connsiteX4" fmla="*/ 4308953 w 4308953"/>
              <a:gd name="connsiteY4" fmla="*/ 103537 h 1368666"/>
              <a:gd name="connsiteX5" fmla="*/ 4308953 w 4308953"/>
              <a:gd name="connsiteY5" fmla="*/ 103537 h 136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8953" h="1368666">
                <a:moveTo>
                  <a:pt x="0" y="1368666"/>
                </a:moveTo>
                <a:cubicBezTo>
                  <a:pt x="83506" y="1321693"/>
                  <a:pt x="167013" y="1274721"/>
                  <a:pt x="225468" y="1055515"/>
                </a:cubicBezTo>
                <a:cubicBezTo>
                  <a:pt x="283923" y="836309"/>
                  <a:pt x="85595" y="207921"/>
                  <a:pt x="350729" y="53433"/>
                </a:cubicBezTo>
                <a:cubicBezTo>
                  <a:pt x="615863" y="-101055"/>
                  <a:pt x="1816274" y="128589"/>
                  <a:pt x="1816274" y="128589"/>
                </a:cubicBezTo>
                <a:lnTo>
                  <a:pt x="4308953" y="103537"/>
                </a:lnTo>
                <a:lnTo>
                  <a:pt x="4308953" y="103537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2517732" y="2931090"/>
            <a:ext cx="3144032" cy="2705019"/>
          </a:xfrm>
          <a:custGeom>
            <a:avLst/>
            <a:gdLst>
              <a:gd name="connsiteX0" fmla="*/ 0 w 3144032"/>
              <a:gd name="connsiteY0" fmla="*/ 1202499 h 2705019"/>
              <a:gd name="connsiteX1" fmla="*/ 137786 w 3144032"/>
              <a:gd name="connsiteY1" fmla="*/ 1528176 h 2705019"/>
              <a:gd name="connsiteX2" fmla="*/ 187890 w 3144032"/>
              <a:gd name="connsiteY2" fmla="*/ 2505206 h 2705019"/>
              <a:gd name="connsiteX3" fmla="*/ 1766169 w 3144032"/>
              <a:gd name="connsiteY3" fmla="*/ 2680570 h 2705019"/>
              <a:gd name="connsiteX4" fmla="*/ 2129424 w 3144032"/>
              <a:gd name="connsiteY4" fmla="*/ 2154477 h 2705019"/>
              <a:gd name="connsiteX5" fmla="*/ 2242158 w 3144032"/>
              <a:gd name="connsiteY5" fmla="*/ 463463 h 2705019"/>
              <a:gd name="connsiteX6" fmla="*/ 3144032 w 3144032"/>
              <a:gd name="connsiteY6" fmla="*/ 0 h 27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44032" h="2705019">
                <a:moveTo>
                  <a:pt x="0" y="1202499"/>
                </a:moveTo>
                <a:cubicBezTo>
                  <a:pt x="53235" y="1256778"/>
                  <a:pt x="106471" y="1311058"/>
                  <a:pt x="137786" y="1528176"/>
                </a:cubicBezTo>
                <a:cubicBezTo>
                  <a:pt x="169101" y="1745294"/>
                  <a:pt x="-83507" y="2313140"/>
                  <a:pt x="187890" y="2505206"/>
                </a:cubicBezTo>
                <a:cubicBezTo>
                  <a:pt x="459287" y="2697272"/>
                  <a:pt x="1442580" y="2739025"/>
                  <a:pt x="1766169" y="2680570"/>
                </a:cubicBezTo>
                <a:cubicBezTo>
                  <a:pt x="2089758" y="2622115"/>
                  <a:pt x="2050092" y="2523995"/>
                  <a:pt x="2129424" y="2154477"/>
                </a:cubicBezTo>
                <a:cubicBezTo>
                  <a:pt x="2208756" y="1784959"/>
                  <a:pt x="2073057" y="822542"/>
                  <a:pt x="2242158" y="463463"/>
                </a:cubicBezTo>
                <a:cubicBezTo>
                  <a:pt x="2411259" y="104384"/>
                  <a:pt x="3144032" y="0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22903" y="1071756"/>
            <a:ext cx="6716926" cy="2635948"/>
          </a:xfrm>
          <a:custGeom>
            <a:avLst/>
            <a:gdLst>
              <a:gd name="connsiteX0" fmla="*/ 5640111 w 6716926"/>
              <a:gd name="connsiteY0" fmla="*/ 1496080 h 2635948"/>
              <a:gd name="connsiteX1" fmla="*/ 6291464 w 6716926"/>
              <a:gd name="connsiteY1" fmla="*/ 1433449 h 2635948"/>
              <a:gd name="connsiteX2" fmla="*/ 6629667 w 6716926"/>
              <a:gd name="connsiteY2" fmla="*/ 1045143 h 2635948"/>
              <a:gd name="connsiteX3" fmla="*/ 6604615 w 6716926"/>
              <a:gd name="connsiteY3" fmla="*/ 356211 h 2635948"/>
              <a:gd name="connsiteX4" fmla="*/ 5402116 w 6716926"/>
              <a:gd name="connsiteY4" fmla="*/ 43060 h 2635948"/>
              <a:gd name="connsiteX5" fmla="*/ 1168319 w 6716926"/>
              <a:gd name="connsiteY5" fmla="*/ 80639 h 2635948"/>
              <a:gd name="connsiteX6" fmla="*/ 128659 w 6716926"/>
              <a:gd name="connsiteY6" fmla="*/ 757044 h 2635948"/>
              <a:gd name="connsiteX7" fmla="*/ 40976 w 6716926"/>
              <a:gd name="connsiteY7" fmla="*/ 2109855 h 2635948"/>
              <a:gd name="connsiteX8" fmla="*/ 354127 w 6716926"/>
              <a:gd name="connsiteY8" fmla="*/ 2635948 h 2635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16926" h="2635948">
                <a:moveTo>
                  <a:pt x="5640111" y="1496080"/>
                </a:moveTo>
                <a:cubicBezTo>
                  <a:pt x="5883324" y="1502342"/>
                  <a:pt x="6126538" y="1508605"/>
                  <a:pt x="6291464" y="1433449"/>
                </a:cubicBezTo>
                <a:cubicBezTo>
                  <a:pt x="6456390" y="1358293"/>
                  <a:pt x="6577475" y="1224683"/>
                  <a:pt x="6629667" y="1045143"/>
                </a:cubicBezTo>
                <a:cubicBezTo>
                  <a:pt x="6681859" y="865603"/>
                  <a:pt x="6809207" y="523225"/>
                  <a:pt x="6604615" y="356211"/>
                </a:cubicBezTo>
                <a:cubicBezTo>
                  <a:pt x="6400023" y="189197"/>
                  <a:pt x="6308165" y="88989"/>
                  <a:pt x="5402116" y="43060"/>
                </a:cubicBezTo>
                <a:cubicBezTo>
                  <a:pt x="4496067" y="-2869"/>
                  <a:pt x="2047228" y="-38358"/>
                  <a:pt x="1168319" y="80639"/>
                </a:cubicBezTo>
                <a:cubicBezTo>
                  <a:pt x="289409" y="199636"/>
                  <a:pt x="316549" y="418841"/>
                  <a:pt x="128659" y="757044"/>
                </a:cubicBezTo>
                <a:cubicBezTo>
                  <a:pt x="-59231" y="1095247"/>
                  <a:pt x="3398" y="1796704"/>
                  <a:pt x="40976" y="2109855"/>
                </a:cubicBezTo>
                <a:cubicBezTo>
                  <a:pt x="78554" y="2423006"/>
                  <a:pt x="216340" y="2529477"/>
                  <a:pt x="354127" y="2635948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281262" y="1088057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顺序执行时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（无跳转）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310546" y="1717100"/>
            <a:ext cx="1341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成功分支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（跳转）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endParaRPr lang="zh-CN" altLang="en-US" dirty="0"/>
          </a:p>
        </p:txBody>
      </p:sp>
      <p:sp>
        <p:nvSpPr>
          <p:cNvPr id="13" name="任意多边形 12"/>
          <p:cNvSpPr/>
          <p:nvPr/>
        </p:nvSpPr>
        <p:spPr bwMode="auto">
          <a:xfrm>
            <a:off x="3858016" y="3745282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8" name="任意多边形 17"/>
          <p:cNvSpPr/>
          <p:nvPr/>
        </p:nvSpPr>
        <p:spPr bwMode="auto">
          <a:xfrm>
            <a:off x="3981366" y="4301009"/>
            <a:ext cx="1628384" cy="25052"/>
          </a:xfrm>
          <a:custGeom>
            <a:avLst/>
            <a:gdLst>
              <a:gd name="connsiteX0" fmla="*/ 0 w 1628384"/>
              <a:gd name="connsiteY0" fmla="*/ 0 h 25052"/>
              <a:gd name="connsiteX1" fmla="*/ 475989 w 1628384"/>
              <a:gd name="connsiteY1" fmla="*/ 25052 h 25052"/>
              <a:gd name="connsiteX2" fmla="*/ 1628384 w 1628384"/>
              <a:gd name="connsiteY2" fmla="*/ 12526 h 25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8384" h="25052">
                <a:moveTo>
                  <a:pt x="0" y="0"/>
                </a:moveTo>
                <a:cubicBezTo>
                  <a:pt x="102296" y="11482"/>
                  <a:pt x="475989" y="25052"/>
                  <a:pt x="475989" y="25052"/>
                </a:cubicBezTo>
                <a:lnTo>
                  <a:pt x="1628384" y="12526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5678500" y="3721371"/>
            <a:ext cx="540302" cy="309125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4" grpId="0" animBg="1"/>
      <p:bldP spid="4" grpId="1" animBg="1"/>
      <p:bldP spid="5" grpId="0" animBg="1"/>
      <p:bldP spid="5" grpId="1" animBg="1"/>
      <p:bldP spid="9" grpId="0" animBg="1"/>
      <p:bldP spid="9" grpId="1" animBg="1"/>
      <p:bldP spid="10" grpId="0" animBg="1"/>
      <p:bldP spid="10" grpId="1" animBg="1"/>
      <p:bldP spid="11" grpId="0"/>
      <p:bldP spid="11" grpId="1"/>
      <p:bldP spid="15" grpId="0"/>
      <p:bldP spid="15" grpId="1"/>
      <p:bldP spid="13" grpId="0" animBg="1"/>
      <p:bldP spid="13" grpId="1" animBg="1"/>
      <p:bldP spid="18" grpId="0" animBg="1"/>
      <p:bldP spid="18" grpId="1" animBg="1"/>
      <p:bldP spid="14" grpId="0" animBg="1"/>
      <p:bldP spid="1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4.4 </a:t>
            </a:r>
            <a:r>
              <a:rPr lang="zh-CN" altLang="en-US" dirty="0" smtClean="0"/>
              <a:t>控制单元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以</a:t>
            </a:r>
            <a:r>
              <a:rPr lang="en-US" altLang="zh-CN" dirty="0" smtClean="0"/>
              <a:t>MIPS</a:t>
            </a:r>
            <a:r>
              <a:rPr lang="zh-CN" altLang="en-US" dirty="0" smtClean="0"/>
              <a:t>核心指令子集为目标，为数据通路设计控制单元</a:t>
            </a:r>
            <a:endParaRPr lang="en-US" altLang="zh-CN" dirty="0" smtClean="0"/>
          </a:p>
          <a:p>
            <a:r>
              <a:rPr lang="zh-CN" altLang="en-US" dirty="0" smtClean="0"/>
              <a:t>核心指令：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lw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beq</a:t>
            </a:r>
            <a:r>
              <a:rPr lang="en-US" altLang="zh-CN" dirty="0" smtClean="0"/>
              <a:t> </a:t>
            </a:r>
            <a:r>
              <a:rPr lang="en-US" altLang="zh-CN" dirty="0" smtClean="0">
                <a:solidFill>
                  <a:srgbClr val="009900"/>
                </a:solidFill>
              </a:rPr>
              <a:t>add sub AND OR</a:t>
            </a:r>
            <a:r>
              <a:rPr lang="en-US" altLang="zh-CN" dirty="0" smtClean="0"/>
              <a:t>  </a:t>
            </a:r>
            <a:r>
              <a:rPr lang="en-US" altLang="zh-CN" dirty="0" err="1" smtClean="0"/>
              <a:t>slt</a:t>
            </a:r>
            <a:r>
              <a:rPr lang="en-US" altLang="zh-CN" dirty="0" smtClean="0"/>
              <a:t> j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 rot="5400000">
            <a:off x="6893719" y="1883569"/>
            <a:ext cx="41338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folHlink"/>
                </a:solidFill>
                <a:ea typeface="宋体" panose="02010600030101010101" pitchFamily="2" charset="-122"/>
              </a:rPr>
              <a:t>§4.4 A Simple Implementation Scheme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40ABAD4-4283-49E6-89F6-3525A0323E40}" type="slidenum">
              <a:rPr lang="en-AU" altLang="zh-CN" sz="1400"/>
            </a:fld>
            <a:endParaRPr lang="en-AU" altLang="zh-CN" sz="1400"/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 </a:t>
            </a:r>
            <a:r>
              <a:rPr lang="zh-CN" altLang="en-US" dirty="0" smtClean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381250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用途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Load/Store: F = add	</a:t>
            </a:r>
            <a:r>
              <a:rPr lang="zh-CN" altLang="en-US" dirty="0" smtClean="0">
                <a:ea typeface="宋体" panose="02010600030101010101" pitchFamily="2" charset="-122"/>
              </a:rPr>
              <a:t>求（基址</a:t>
            </a:r>
            <a:r>
              <a:rPr lang="en-US" altLang="zh-CN" dirty="0" smtClean="0">
                <a:ea typeface="宋体" panose="02010600030101010101" pitchFamily="2" charset="-122"/>
              </a:rPr>
              <a:t>+</a:t>
            </a:r>
            <a:r>
              <a:rPr lang="zh-CN" altLang="en-US" dirty="0" smtClean="0">
                <a:ea typeface="宋体" panose="02010600030101010101" pitchFamily="2" charset="-122"/>
              </a:rPr>
              <a:t>偏移）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Branch: F = subtract	</a:t>
            </a:r>
            <a:r>
              <a:rPr lang="zh-CN" altLang="en-US" dirty="0" smtClean="0">
                <a:ea typeface="宋体" panose="02010600030101010101" pitchFamily="2" charset="-122"/>
              </a:rPr>
              <a:t>求差已获得标志位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R-type: F </a:t>
            </a:r>
            <a:r>
              <a:rPr lang="zh-CN" altLang="en-US" dirty="0" smtClean="0">
                <a:ea typeface="宋体" panose="02010600030101010101" pitchFamily="2" charset="-122"/>
              </a:rPr>
              <a:t>取决于指令的</a:t>
            </a:r>
            <a:r>
              <a:rPr lang="en-US" altLang="zh-CN" dirty="0" err="1" smtClean="0">
                <a:ea typeface="宋体" panose="02010600030101010101" pitchFamily="2" charset="-122"/>
              </a:rPr>
              <a:t>funct</a:t>
            </a:r>
            <a:r>
              <a:rPr lang="zh-CN" altLang="en-US" dirty="0" smtClean="0">
                <a:ea typeface="宋体" panose="02010600030101010101" pitchFamily="2" charset="-122"/>
              </a:rPr>
              <a:t>字段</a:t>
            </a:r>
            <a:r>
              <a:rPr lang="en-US" altLang="zh-CN" sz="2400" dirty="0" smtClean="0">
                <a:ea typeface="宋体" panose="02010600030101010101" pitchFamily="2" charset="-122"/>
              </a:rPr>
              <a:t>(</a:t>
            </a:r>
            <a:r>
              <a:rPr lang="zh-CN" altLang="en-US" sz="2400" dirty="0" smtClean="0">
                <a:ea typeface="宋体" panose="02010600030101010101" pitchFamily="2" charset="-122"/>
              </a:rPr>
              <a:t>见下表</a:t>
            </a:r>
            <a:r>
              <a:rPr lang="en-US" altLang="zh-CN" sz="2400" dirty="0" smtClean="0"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297989" name="Group 5"/>
          <p:cNvGraphicFramePr>
            <a:graphicFrameLocks noGrp="1"/>
          </p:cNvGraphicFramePr>
          <p:nvPr/>
        </p:nvGraphicFramePr>
        <p:xfrm>
          <a:off x="1979712" y="3524990"/>
          <a:ext cx="6096000" cy="2560404"/>
        </p:xfrm>
        <a:graphic>
          <a:graphicData uri="http://schemas.openxmlformats.org/drawingml/2006/table">
            <a:tbl>
              <a:tblPr/>
              <a:tblGrid>
                <a:gridCol w="3048000"/>
                <a:gridCol w="3048000"/>
              </a:tblGrid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 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控制信号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功能（运算操作）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加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减 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小于则设置 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slt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51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1100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NOR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26" marB="45726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375544-9CA7-4363-B17A-6FC434FC8524}" type="slidenum">
              <a:rPr lang="en-AU" altLang="zh-CN" sz="1400"/>
            </a:fld>
            <a:endParaRPr lang="en-AU" altLang="zh-CN" sz="140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>
                <a:ea typeface="宋体" panose="02010600030101010101" pitchFamily="2" charset="-122"/>
              </a:rPr>
              <a:t>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其中</a:t>
            </a:r>
            <a:r>
              <a:rPr lang="en-US" altLang="zh-CN" sz="2400" dirty="0" smtClean="0">
                <a:ea typeface="宋体" panose="02010600030101010101" pitchFamily="2" charset="-122"/>
              </a:rPr>
              <a:t> 2-bit</a:t>
            </a:r>
            <a:r>
              <a:rPr lang="zh-CN" altLang="en-US" sz="2400" dirty="0" smtClean="0">
                <a:ea typeface="宋体" panose="02010600030101010101" pitchFamily="2" charset="-122"/>
              </a:rPr>
              <a:t>的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ALUOp</a:t>
            </a:r>
            <a:r>
              <a:rPr lang="zh-CN" altLang="en-US" sz="2400" dirty="0" smtClean="0">
                <a:ea typeface="宋体" panose="02010600030101010101" pitchFamily="2" charset="-122"/>
              </a:rPr>
              <a:t>从指令操作码</a:t>
            </a:r>
            <a:r>
              <a:rPr lang="en-US" altLang="zh-CN" sz="2400" dirty="0" smtClean="0">
                <a:ea typeface="宋体" panose="02010600030101010101" pitchFamily="2" charset="-122"/>
              </a:rPr>
              <a:t>op</a:t>
            </a:r>
            <a:r>
              <a:rPr lang="zh-CN" altLang="en-US" sz="2400" dirty="0" smtClean="0">
                <a:ea typeface="宋体" panose="02010600030101010101" pitchFamily="2" charset="-122"/>
              </a:rPr>
              <a:t>产生</a:t>
            </a:r>
            <a:r>
              <a:rPr lang="en-US" altLang="zh-CN" sz="2400" dirty="0" smtClean="0">
                <a:ea typeface="宋体" panose="02010600030101010101" pitchFamily="2" charset="-122"/>
              </a:rPr>
              <a:t>——</a:t>
            </a:r>
            <a:r>
              <a:rPr lang="zh-CN" altLang="en-US" sz="2400" dirty="0" smtClean="0">
                <a:ea typeface="宋体" panose="02010600030101010101" pitchFamily="2" charset="-122"/>
              </a:rPr>
              <a:t>用于区分：</a:t>
            </a:r>
            <a:r>
              <a:rPr lang="en-US" altLang="zh-CN" sz="1600" dirty="0" smtClean="0"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ea typeface="宋体" panose="02010600030101010101" pitchFamily="2" charset="-122"/>
              </a:rPr>
              <a:t>）访问内存的地址计算的加法；</a:t>
            </a:r>
            <a:r>
              <a:rPr lang="en-US" altLang="zh-CN" sz="1600" dirty="0" smtClean="0"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ea typeface="宋体" panose="02010600030101010101" pitchFamily="2" charset="-122"/>
              </a:rPr>
              <a:t>）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beq</a:t>
            </a:r>
            <a:r>
              <a:rPr lang="zh-CN" altLang="en-US" sz="1600" dirty="0" smtClean="0">
                <a:ea typeface="宋体" panose="02010600030101010101" pitchFamily="2" charset="-122"/>
              </a:rPr>
              <a:t>所需的减法；</a:t>
            </a:r>
            <a:r>
              <a:rPr lang="en-US" altLang="zh-CN" sz="1600" dirty="0" smtClean="0">
                <a:ea typeface="宋体" panose="02010600030101010101" pitchFamily="2" charset="-122"/>
              </a:rPr>
              <a:t>3</a:t>
            </a:r>
            <a:r>
              <a:rPr lang="zh-CN" altLang="en-US" sz="1600" dirty="0" smtClean="0">
                <a:ea typeface="宋体" panose="02010600030101010101" pitchFamily="2" charset="-122"/>
              </a:rPr>
              <a:t>）算术逻辑运算（加</a:t>
            </a:r>
            <a:r>
              <a:rPr lang="en-US" altLang="zh-CN" sz="1600" dirty="0" smtClean="0">
                <a:ea typeface="宋体" panose="02010600030101010101" pitchFamily="2" charset="-122"/>
              </a:rPr>
              <a:t>/</a:t>
            </a:r>
            <a:r>
              <a:rPr lang="zh-CN" altLang="en-US" sz="1600" dirty="0" smtClean="0">
                <a:ea typeface="宋体" panose="02010600030101010101" pitchFamily="2" charset="-122"/>
              </a:rPr>
              <a:t>减</a:t>
            </a:r>
            <a:r>
              <a:rPr lang="en-US" altLang="zh-CN" sz="1600" dirty="0" smtClean="0">
                <a:ea typeface="宋体" panose="02010600030101010101" pitchFamily="2" charset="-122"/>
              </a:rPr>
              <a:t>/</a:t>
            </a:r>
            <a:r>
              <a:rPr lang="zh-CN" altLang="en-US" sz="1600" dirty="0" smtClean="0">
                <a:ea typeface="宋体" panose="02010600030101010101" pitchFamily="2" charset="-122"/>
              </a:rPr>
              <a:t>与</a:t>
            </a:r>
            <a:r>
              <a:rPr lang="en-US" altLang="zh-CN" sz="1600" dirty="0" smtClean="0">
                <a:ea typeface="宋体" panose="02010600030101010101" pitchFamily="2" charset="-122"/>
              </a:rPr>
              <a:t>/</a:t>
            </a:r>
            <a:r>
              <a:rPr lang="zh-CN" altLang="en-US" sz="1600" dirty="0" smtClean="0">
                <a:ea typeface="宋体" panose="02010600030101010101" pitchFamily="2" charset="-122"/>
              </a:rPr>
              <a:t>或</a:t>
            </a:r>
            <a:r>
              <a:rPr lang="en-US" altLang="zh-CN" sz="1600" dirty="0" smtClean="0">
                <a:ea typeface="宋体" panose="02010600030101010101" pitchFamily="2" charset="-122"/>
              </a:rPr>
              <a:t>/</a:t>
            </a:r>
            <a:r>
              <a:rPr lang="en-US" altLang="zh-CN" sz="1600" dirty="0" err="1" smtClean="0">
                <a:ea typeface="宋体" panose="02010600030101010101" pitchFamily="2" charset="-122"/>
              </a:rPr>
              <a:t>slt</a:t>
            </a:r>
            <a:r>
              <a:rPr lang="zh-CN" altLang="en-US" sz="1400" dirty="0" smtClean="0">
                <a:ea typeface="宋体" panose="02010600030101010101" pitchFamily="2" charset="-122"/>
              </a:rPr>
              <a:t>）</a:t>
            </a:r>
            <a:endParaRPr lang="zh-CN" altLang="en-US" sz="1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由</a:t>
            </a:r>
            <a:r>
              <a:rPr lang="zh-CN" altLang="en-US" sz="2400" dirty="0" smtClean="0">
                <a:ea typeface="宋体" panose="02010600030101010101" pitchFamily="2" charset="-122"/>
              </a:rPr>
              <a:t>组合逻辑产生</a:t>
            </a:r>
            <a:r>
              <a:rPr lang="en-US" altLang="zh-CN" sz="2400" dirty="0" smtClean="0">
                <a:ea typeface="宋体" panose="02010600030101010101" pitchFamily="2" charset="-12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</a:rPr>
              <a:t>控制信号</a:t>
            </a:r>
            <a:endParaRPr lang="zh-CN" altLang="en-US" sz="24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00101" name="Group 69"/>
          <p:cNvGraphicFramePr>
            <a:graphicFrameLocks noGrp="1"/>
          </p:cNvGraphicFramePr>
          <p:nvPr/>
        </p:nvGraphicFramePr>
        <p:xfrm>
          <a:off x="684371" y="2724149"/>
          <a:ext cx="7921625" cy="3513455"/>
        </p:xfrm>
        <a:graphic>
          <a:graphicData uri="http://schemas.openxmlformats.org/drawingml/2006/table">
            <a:tbl>
              <a:tblPr/>
              <a:tblGrid>
                <a:gridCol w="1208087"/>
                <a:gridCol w="906780"/>
                <a:gridCol w="1733233"/>
                <a:gridCol w="1057275"/>
                <a:gridCol w="1733550"/>
                <a:gridCol w="1282700"/>
              </a:tblGrid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opcode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ALUOp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Operation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funct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 function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 control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78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load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store word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branch equal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XXXXXX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R-type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add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6550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subtract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100100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AND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0000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8138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100101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OR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0001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963">
                <a:tc vMerge="1">
                  <a:tcPr/>
                </a:tc>
                <a:tc vMerge="1"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101010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set-on-less-than</a:t>
                      </a:r>
                      <a:endParaRPr kumimoji="0" lang="en-AU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0111</a:t>
                      </a:r>
                      <a:endParaRPr kumimoji="0" lang="en-AU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控制的真值表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dirty="0" smtClean="0"/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762" y="2076450"/>
            <a:ext cx="8372475" cy="270510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 bwMode="auto">
          <a:xfrm>
            <a:off x="2233714" y="4493518"/>
            <a:ext cx="720080" cy="28803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8" name="直接箭头连接符 7"/>
          <p:cNvCxnSpPr>
            <a:endCxn id="6" idx="4"/>
          </p:cNvCxnSpPr>
          <p:nvPr/>
        </p:nvCxnSpPr>
        <p:spPr bwMode="auto">
          <a:xfrm flipH="1" flipV="1">
            <a:off x="2593754" y="4781550"/>
            <a:ext cx="826118" cy="7356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文本框 9"/>
          <p:cNvSpPr txBox="1"/>
          <p:nvPr/>
        </p:nvSpPr>
        <p:spPr>
          <a:xfrm>
            <a:off x="3419872" y="5373216"/>
            <a:ext cx="1152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无关项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860032" y="4941168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4-13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 idx="4294967295"/>
          </p:nvPr>
        </p:nvSpPr>
        <p:spPr>
          <a:xfrm>
            <a:off x="539750" y="115888"/>
            <a:ext cx="8229600" cy="941387"/>
          </a:xfrm>
        </p:spPr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4.1</a:t>
            </a:r>
            <a:r>
              <a:rPr lang="zh-CN" altLang="en-US" smtClean="0">
                <a:ea typeface="宋体" panose="02010600030101010101" pitchFamily="2" charset="-122"/>
              </a:rPr>
              <a:t> 引言</a:t>
            </a: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xfrm>
            <a:off x="539750" y="1341438"/>
            <a:ext cx="7920682" cy="4802187"/>
          </a:xfrm>
        </p:spPr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性能因素：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指令数目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时钟周期、</a:t>
            </a:r>
            <a:r>
              <a:rPr lang="en-US" altLang="zh-CN" dirty="0" smtClean="0">
                <a:ea typeface="宋体" panose="02010600030101010101" pitchFamily="2" charset="-122"/>
              </a:rPr>
              <a:t>CPI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实现（基本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流水）：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存储访问指令：取字（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）和存字（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算术逻辑指令：加法（</a:t>
            </a:r>
            <a:r>
              <a:rPr lang="en-US" altLang="zh-CN" dirty="0" smtClean="0">
                <a:ea typeface="宋体" panose="02010600030101010101" pitchFamily="2" charset="-122"/>
              </a:rPr>
              <a:t>add</a:t>
            </a:r>
            <a:r>
              <a:rPr lang="zh-CN" altLang="en-US" dirty="0" smtClean="0">
                <a:ea typeface="宋体" panose="02010600030101010101" pitchFamily="2" charset="-122"/>
              </a:rPr>
              <a:t>）减法（</a:t>
            </a:r>
            <a:r>
              <a:rPr lang="en-US" altLang="zh-CN" dirty="0" smtClean="0">
                <a:ea typeface="宋体" panose="02010600030101010101" pitchFamily="2" charset="-122"/>
              </a:rPr>
              <a:t>sub</a:t>
            </a:r>
            <a:r>
              <a:rPr lang="zh-CN" altLang="en-US" dirty="0" smtClean="0">
                <a:ea typeface="宋体" panose="02010600030101010101" pitchFamily="2" charset="-122"/>
              </a:rPr>
              <a:t>）与（</a:t>
            </a:r>
            <a:r>
              <a:rPr lang="en-US" altLang="zh-CN" dirty="0" smtClean="0">
                <a:ea typeface="宋体" panose="02010600030101010101" pitchFamily="2" charset="-122"/>
              </a:rPr>
              <a:t>AND</a:t>
            </a:r>
            <a:r>
              <a:rPr lang="zh-CN" altLang="en-US" dirty="0" smtClean="0">
                <a:ea typeface="宋体" panose="02010600030101010101" pitchFamily="2" charset="-122"/>
              </a:rPr>
              <a:t>）或（</a:t>
            </a:r>
            <a:r>
              <a:rPr lang="en-US" altLang="zh-CN" dirty="0" smtClean="0">
                <a:ea typeface="宋体" panose="02010600030101010101" pitchFamily="2" charset="-122"/>
              </a:rPr>
              <a:t>OR</a:t>
            </a:r>
            <a:r>
              <a:rPr lang="zh-CN" altLang="en-US" dirty="0" smtClean="0">
                <a:ea typeface="宋体" panose="02010600030101010101" pitchFamily="2" charset="-122"/>
              </a:rPr>
              <a:t>）小于则设置（</a:t>
            </a:r>
            <a:r>
              <a:rPr lang="en-US" altLang="zh-CN" dirty="0" err="1" smtClean="0">
                <a:ea typeface="宋体" panose="02010600030101010101" pitchFamily="2" charset="-122"/>
              </a:rPr>
              <a:t>slt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zh-CN" altLang="en-US" dirty="0" smtClean="0">
                <a:ea typeface="宋体" panose="02010600030101010101" pitchFamily="2" charset="-122"/>
              </a:rPr>
              <a:t>分支指令：相等则分支（</a:t>
            </a:r>
            <a:r>
              <a:rPr lang="en-US" altLang="zh-CN" dirty="0" err="1" smtClean="0">
                <a:ea typeface="宋体" panose="02010600030101010101" pitchFamily="2" charset="-122"/>
              </a:rPr>
              <a:t>beq</a:t>
            </a:r>
            <a:r>
              <a:rPr lang="zh-CN" altLang="en-US" dirty="0" smtClean="0">
                <a:ea typeface="宋体" panose="02010600030101010101" pitchFamily="2" charset="-122"/>
              </a:rPr>
              <a:t>）跳转（</a:t>
            </a:r>
            <a:r>
              <a:rPr lang="en-US" altLang="zh-CN" dirty="0" smtClean="0">
                <a:ea typeface="宋体" panose="02010600030101010101" pitchFamily="2" charset="-122"/>
              </a:rPr>
              <a:t>j</a:t>
            </a:r>
            <a:r>
              <a:rPr lang="zh-CN" altLang="en-US" dirty="0" smtClean="0">
                <a:ea typeface="宋体" panose="02010600030101010101" pitchFamily="2" charset="-122"/>
              </a:rPr>
              <a:t>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/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endParaRPr lang="zh-CN" altLang="zh-CN" b="1" dirty="0" smtClean="0">
              <a:ea typeface="宋体" panose="02010600030101010101" pitchFamily="2" charset="-122"/>
            </a:endParaRPr>
          </a:p>
        </p:txBody>
      </p:sp>
      <p:sp>
        <p:nvSpPr>
          <p:cNvPr id="1024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5583D4C-D134-4E52-9B9D-C07644743C59}" type="slidenum">
              <a:rPr lang="zh-CN" altLang="en-US" sz="1200">
                <a:solidFill>
                  <a:srgbClr val="898989"/>
                </a:solidFill>
                <a:latin typeface="Calibri" panose="020F0502020204030204" pitchFamily="34" charset="0"/>
              </a:rPr>
            </a:fld>
            <a:endParaRPr lang="zh-CN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" name="左大括号 1"/>
          <p:cNvSpPr/>
          <p:nvPr/>
        </p:nvSpPr>
        <p:spPr>
          <a:xfrm>
            <a:off x="827584" y="3729888"/>
            <a:ext cx="311150" cy="1715336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/>
        </p:nvSpPr>
        <p:spPr bwMode="auto">
          <a:xfrm>
            <a:off x="300583" y="3925836"/>
            <a:ext cx="383084" cy="1323439"/>
          </a:xfrm>
          <a:prstGeom prst="rect">
            <a:avLst/>
          </a:prstGeom>
          <a:solidFill>
            <a:srgbClr val="92D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r>
              <a:rPr kumimoji="1" lang="zh-CN" altLang="en-US" sz="2000" dirty="0">
                <a:latin typeface="Times New Roman" pitchFamily="18" charset="0"/>
                <a:ea typeface="宋体" panose="02010600030101010101" pitchFamily="2" charset="-122"/>
              </a:rPr>
              <a:t>核心子集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1E0F43F-B250-4A92-85BE-EC80253D8522}" type="slidenum">
              <a:rPr lang="en-AU" altLang="zh-CN" sz="1400"/>
            </a:fld>
            <a:endParaRPr lang="en-AU" altLang="zh-CN" sz="1400"/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主控单元设计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从指令编码产生控制信号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53253" name="Group 4"/>
          <p:cNvGrpSpPr/>
          <p:nvPr/>
        </p:nvGrpSpPr>
        <p:grpSpPr bwMode="auto">
          <a:xfrm>
            <a:off x="1619250" y="2060575"/>
            <a:ext cx="6913563" cy="773113"/>
            <a:chOff x="703" y="981"/>
            <a:chExt cx="4355" cy="487"/>
          </a:xfrm>
        </p:grpSpPr>
        <p:sp>
          <p:nvSpPr>
            <p:cNvPr id="53287" name="Text Box 5"/>
            <p:cNvSpPr txBox="1">
              <a:spLocks noChangeArrowheads="1"/>
            </p:cNvSpPr>
            <p:nvPr/>
          </p:nvSpPr>
          <p:spPr bwMode="auto">
            <a:xfrm>
              <a:off x="703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0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8" name="Text Box 6"/>
            <p:cNvSpPr txBox="1">
              <a:spLocks noChangeArrowheads="1"/>
            </p:cNvSpPr>
            <p:nvPr/>
          </p:nvSpPr>
          <p:spPr bwMode="auto">
            <a:xfrm>
              <a:off x="152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 err="1">
                  <a:ea typeface="宋体" panose="02010600030101010101" pitchFamily="2" charset="-122"/>
                </a:rPr>
                <a:t>rs</a:t>
              </a:r>
              <a:endParaRPr lang="en-AU" altLang="zh-CN" sz="2000" dirty="0">
                <a:ea typeface="宋体" panose="02010600030101010101" pitchFamily="2" charset="-122"/>
              </a:endParaRPr>
            </a:p>
          </p:txBody>
        </p:sp>
        <p:sp>
          <p:nvSpPr>
            <p:cNvPr id="53289" name="Text Box 7"/>
            <p:cNvSpPr txBox="1">
              <a:spLocks noChangeArrowheads="1"/>
            </p:cNvSpPr>
            <p:nvPr/>
          </p:nvSpPr>
          <p:spPr bwMode="auto">
            <a:xfrm>
              <a:off x="220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0" name="Text Box 8"/>
            <p:cNvSpPr txBox="1">
              <a:spLocks noChangeArrowheads="1"/>
            </p:cNvSpPr>
            <p:nvPr/>
          </p:nvSpPr>
          <p:spPr bwMode="auto">
            <a:xfrm>
              <a:off x="2880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rd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1" name="Text Box 9"/>
            <p:cNvSpPr txBox="1">
              <a:spLocks noChangeArrowheads="1"/>
            </p:cNvSpPr>
            <p:nvPr/>
          </p:nvSpPr>
          <p:spPr bwMode="auto">
            <a:xfrm>
              <a:off x="356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shamt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2" name="Text Box 10"/>
            <p:cNvSpPr txBox="1">
              <a:spLocks noChangeArrowheads="1"/>
            </p:cNvSpPr>
            <p:nvPr/>
          </p:nvSpPr>
          <p:spPr bwMode="auto">
            <a:xfrm>
              <a:off x="4241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funct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93" name="Text Box 11"/>
            <p:cNvSpPr txBox="1">
              <a:spLocks noChangeArrowheads="1"/>
            </p:cNvSpPr>
            <p:nvPr/>
          </p:nvSpPr>
          <p:spPr bwMode="auto">
            <a:xfrm>
              <a:off x="879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4" name="Text Box 12"/>
            <p:cNvSpPr txBox="1">
              <a:spLocks noChangeArrowheads="1"/>
            </p:cNvSpPr>
            <p:nvPr/>
          </p:nvSpPr>
          <p:spPr bwMode="auto">
            <a:xfrm>
              <a:off x="4488" y="1256"/>
              <a:ext cx="29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5" name="Text Box 13"/>
            <p:cNvSpPr txBox="1">
              <a:spLocks noChangeArrowheads="1"/>
            </p:cNvSpPr>
            <p:nvPr/>
          </p:nvSpPr>
          <p:spPr bwMode="auto">
            <a:xfrm>
              <a:off x="165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6" name="Text Box 14"/>
            <p:cNvSpPr txBox="1">
              <a:spLocks noChangeArrowheads="1"/>
            </p:cNvSpPr>
            <p:nvPr/>
          </p:nvSpPr>
          <p:spPr bwMode="auto">
            <a:xfrm>
              <a:off x="23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7" name="Text Box 15"/>
            <p:cNvSpPr txBox="1">
              <a:spLocks noChangeArrowheads="1"/>
            </p:cNvSpPr>
            <p:nvPr/>
          </p:nvSpPr>
          <p:spPr bwMode="auto">
            <a:xfrm>
              <a:off x="301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15:11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98" name="Text Box 16"/>
            <p:cNvSpPr txBox="1">
              <a:spLocks noChangeArrowheads="1"/>
            </p:cNvSpPr>
            <p:nvPr/>
          </p:nvSpPr>
          <p:spPr bwMode="auto">
            <a:xfrm>
              <a:off x="3727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10:6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4" name="Group 17"/>
          <p:cNvGrpSpPr/>
          <p:nvPr/>
        </p:nvGrpSpPr>
        <p:grpSpPr bwMode="auto">
          <a:xfrm>
            <a:off x="1619250" y="3068638"/>
            <a:ext cx="6913563" cy="773112"/>
            <a:chOff x="884" y="981"/>
            <a:chExt cx="4355" cy="487"/>
          </a:xfrm>
        </p:grpSpPr>
        <p:sp>
          <p:nvSpPr>
            <p:cNvPr id="53279" name="Text Box 18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35 or 43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0" name="Text Box 19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1" name="Text Box 20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2" name="Text Box 21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83" name="Text Box 22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4" name="Text Box 23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5" name="Text Box 24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86" name="Text Box 25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grpSp>
        <p:nvGrpSpPr>
          <p:cNvPr id="53255" name="Group 26"/>
          <p:cNvGrpSpPr/>
          <p:nvPr/>
        </p:nvGrpSpPr>
        <p:grpSpPr bwMode="auto">
          <a:xfrm>
            <a:off x="1619250" y="4052888"/>
            <a:ext cx="6913563" cy="773112"/>
            <a:chOff x="884" y="981"/>
            <a:chExt cx="4355" cy="487"/>
          </a:xfrm>
        </p:grpSpPr>
        <p:sp>
          <p:nvSpPr>
            <p:cNvPr id="53271" name="Text Box 27"/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4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2" name="Text Box 28"/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3" name="Text Box 29"/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4" name="Text Box 30"/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53275" name="Text Box 31"/>
            <p:cNvSpPr txBox="1">
              <a:spLocks noChangeArrowheads="1"/>
            </p:cNvSpPr>
            <p:nvPr/>
          </p:nvSpPr>
          <p:spPr bwMode="auto">
            <a:xfrm>
              <a:off x="1060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6" name="Text Box 32"/>
            <p:cNvSpPr txBox="1">
              <a:spLocks noChangeArrowheads="1"/>
            </p:cNvSpPr>
            <p:nvPr/>
          </p:nvSpPr>
          <p:spPr bwMode="auto">
            <a:xfrm>
              <a:off x="1831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25:21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7" name="Text Box 33"/>
            <p:cNvSpPr txBox="1">
              <a:spLocks noChangeArrowheads="1"/>
            </p:cNvSpPr>
            <p:nvPr/>
          </p:nvSpPr>
          <p:spPr bwMode="auto">
            <a:xfrm>
              <a:off x="2512" y="1256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20:16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53278" name="Text Box 34"/>
            <p:cNvSpPr txBox="1">
              <a:spLocks noChangeArrowheads="1"/>
            </p:cNvSpPr>
            <p:nvPr/>
          </p:nvSpPr>
          <p:spPr bwMode="auto">
            <a:xfrm>
              <a:off x="4000" y="1256"/>
              <a:ext cx="36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15:0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53256" name="Text Box 35"/>
          <p:cNvSpPr txBox="1">
            <a:spLocks noChangeArrowheads="1"/>
          </p:cNvSpPr>
          <p:nvPr/>
        </p:nvSpPr>
        <p:spPr bwMode="auto">
          <a:xfrm>
            <a:off x="595313" y="2112963"/>
            <a:ext cx="8572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R-type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7" name="Text Box 36"/>
          <p:cNvSpPr txBox="1">
            <a:spLocks noChangeArrowheads="1"/>
          </p:cNvSpPr>
          <p:nvPr/>
        </p:nvSpPr>
        <p:spPr bwMode="auto">
          <a:xfrm>
            <a:off x="595313" y="2978150"/>
            <a:ext cx="75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Load/</a:t>
            </a:r>
            <a:br>
              <a:rPr lang="en-US" altLang="zh-CN" sz="1800">
                <a:ea typeface="宋体" panose="02010600030101010101" pitchFamily="2" charset="-122"/>
              </a:rPr>
            </a:br>
            <a:r>
              <a:rPr lang="en-US" altLang="zh-CN" sz="1800">
                <a:ea typeface="宋体" panose="02010600030101010101" pitchFamily="2" charset="-122"/>
              </a:rPr>
              <a:t>Store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8" name="Text Box 37"/>
          <p:cNvSpPr txBox="1">
            <a:spLocks noChangeArrowheads="1"/>
          </p:cNvSpPr>
          <p:nvPr/>
        </p:nvSpPr>
        <p:spPr bwMode="auto">
          <a:xfrm>
            <a:off x="595313" y="412908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Branch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59" name="AutoShape 38"/>
          <p:cNvSpPr/>
          <p:nvPr/>
        </p:nvSpPr>
        <p:spPr bwMode="auto">
          <a:xfrm rot="-5400000">
            <a:off x="2196307" y="4485481"/>
            <a:ext cx="144462" cy="1152525"/>
          </a:xfrm>
          <a:prstGeom prst="leftBrace">
            <a:avLst>
              <a:gd name="adj1" fmla="val 66484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0" name="AutoShape 39"/>
          <p:cNvSpPr/>
          <p:nvPr/>
        </p:nvSpPr>
        <p:spPr bwMode="auto">
          <a:xfrm rot="-5400000">
            <a:off x="33845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1" name="AutoShape 40"/>
          <p:cNvSpPr/>
          <p:nvPr/>
        </p:nvSpPr>
        <p:spPr bwMode="auto">
          <a:xfrm rot="-5400000">
            <a:off x="4464051" y="4594225"/>
            <a:ext cx="144462" cy="935037"/>
          </a:xfrm>
          <a:prstGeom prst="leftBrace">
            <a:avLst>
              <a:gd name="adj1" fmla="val 53938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53262" name="Text Box 41"/>
          <p:cNvSpPr txBox="1">
            <a:spLocks noChangeArrowheads="1"/>
          </p:cNvSpPr>
          <p:nvPr/>
        </p:nvSpPr>
        <p:spPr bwMode="auto">
          <a:xfrm>
            <a:off x="1765300" y="5205413"/>
            <a:ext cx="1008063" cy="37623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opcode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3" name="Text Box 42"/>
          <p:cNvSpPr txBox="1">
            <a:spLocks noChangeArrowheads="1"/>
          </p:cNvSpPr>
          <p:nvPr/>
        </p:nvSpPr>
        <p:spPr bwMode="auto">
          <a:xfrm>
            <a:off x="2916238" y="5205413"/>
            <a:ext cx="1008062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always read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4" name="Text Box 43"/>
          <p:cNvSpPr txBox="1">
            <a:spLocks noChangeArrowheads="1"/>
          </p:cNvSpPr>
          <p:nvPr/>
        </p:nvSpPr>
        <p:spPr bwMode="auto">
          <a:xfrm>
            <a:off x="4068763" y="5205413"/>
            <a:ext cx="1008062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read, except for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5" name="Text Box 44"/>
          <p:cNvSpPr txBox="1">
            <a:spLocks noChangeArrowheads="1"/>
          </p:cNvSpPr>
          <p:nvPr/>
        </p:nvSpPr>
        <p:spPr bwMode="auto">
          <a:xfrm>
            <a:off x="5581650" y="5205413"/>
            <a:ext cx="1223963" cy="92551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write for R-type and load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6" name="Line 45"/>
          <p:cNvSpPr>
            <a:spLocks noChangeShapeType="1"/>
          </p:cNvSpPr>
          <p:nvPr/>
        </p:nvSpPr>
        <p:spPr bwMode="auto">
          <a:xfrm flipH="1" flipV="1">
            <a:off x="5005388" y="3548063"/>
            <a:ext cx="576262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7" name="Line 46"/>
          <p:cNvSpPr>
            <a:spLocks noChangeShapeType="1"/>
          </p:cNvSpPr>
          <p:nvPr/>
        </p:nvSpPr>
        <p:spPr bwMode="auto">
          <a:xfrm flipH="1" flipV="1">
            <a:off x="5292725" y="2540000"/>
            <a:ext cx="360363" cy="259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68" name="Text Box 47"/>
          <p:cNvSpPr txBox="1">
            <a:spLocks noChangeArrowheads="1"/>
          </p:cNvSpPr>
          <p:nvPr/>
        </p:nvSpPr>
        <p:spPr bwMode="auto">
          <a:xfrm>
            <a:off x="7308850" y="5205413"/>
            <a:ext cx="1439863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sign-extend and add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53269" name="Line 48"/>
          <p:cNvSpPr>
            <a:spLocks noChangeShapeType="1"/>
          </p:cNvSpPr>
          <p:nvPr/>
        </p:nvSpPr>
        <p:spPr bwMode="auto">
          <a:xfrm flipH="1" flipV="1">
            <a:off x="7453313" y="4556125"/>
            <a:ext cx="71437" cy="57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270" name="Line 49"/>
          <p:cNvSpPr>
            <a:spLocks noChangeShapeType="1"/>
          </p:cNvSpPr>
          <p:nvPr/>
        </p:nvSpPr>
        <p:spPr bwMode="auto">
          <a:xfrm flipV="1">
            <a:off x="7597775" y="3548063"/>
            <a:ext cx="0" cy="158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276675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283150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源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405642" y="1701384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目的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557603" y="1454545"/>
            <a:ext cx="1191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加：</a:t>
            </a:r>
            <a:r>
              <a:rPr lang="en-US" altLang="zh-CN" dirty="0" smtClean="0">
                <a:solidFill>
                  <a:srgbClr val="009900"/>
                </a:solidFill>
              </a:rPr>
              <a:t>32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减：</a:t>
            </a:r>
            <a:r>
              <a:rPr lang="en-US" altLang="zh-CN" dirty="0" smtClean="0">
                <a:solidFill>
                  <a:srgbClr val="009900"/>
                </a:solidFill>
              </a:rPr>
              <a:t>34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6550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取字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404307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存字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67552" y="2803317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基址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225856" y="2803317"/>
            <a:ext cx="14020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16</a:t>
            </a:r>
            <a:r>
              <a:rPr lang="zh-CN" altLang="en-US" dirty="0" smtClean="0">
                <a:solidFill>
                  <a:srgbClr val="009900"/>
                </a:solidFill>
              </a:rPr>
              <a:t>位偏移量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016940" y="2716474"/>
            <a:ext cx="12435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存或取操作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目的寄存器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93181" y="378301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endParaRPr lang="zh-CN" altLang="en-US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6326" y="6158530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4-14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63E4E663-B6D2-432E-B74E-EEC43FF6871D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1124744"/>
            <a:ext cx="7807625" cy="4822134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 bwMode="auto">
          <a:xfrm>
            <a:off x="3491880" y="357301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339752" y="2852936"/>
            <a:ext cx="1440160" cy="2304256"/>
          </a:xfrm>
          <a:prstGeom prst="roundRect">
            <a:avLst/>
          </a:pr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5364088" y="4581128"/>
            <a:ext cx="648072" cy="136575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850" y="5819592"/>
            <a:ext cx="6624091" cy="581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x-none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67544" y="1700808"/>
          <a:ext cx="8352928" cy="3630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20"/>
                <a:gridCol w="2880320"/>
                <a:gridCol w="4392488"/>
              </a:tblGrid>
              <a:tr h="4375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信号名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无效时的含义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有效时的含义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RegDst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rt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20:16).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写寄存器操作的目标寄存器号来源于指令的</a:t>
                      </a:r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rd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字段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(bits 15:11).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RegWrite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寄存器堆写使能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第二个输入来源于寄存器堆的第二个输出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第二个输入来源于指令的低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位（目标地址的偏移量）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PCSrc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顺序执行，取 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 + 4.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跳转，使用目标地址替代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PC+4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MemRead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数据存储器读使能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37569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MemWrite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无</a:t>
                      </a:r>
                      <a:endParaRPr lang="zh-CN" altLang="en-US" sz="1400" dirty="0" smtClean="0"/>
                    </a:p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数据存储器写使能</a:t>
                      </a:r>
                      <a:endParaRPr lang="zh-CN" altLang="en-US" sz="1400" dirty="0"/>
                    </a:p>
                  </a:txBody>
                  <a:tcPr/>
                </a:tc>
              </a:tr>
              <a:tr h="409520">
                <a:tc>
                  <a:txBody>
                    <a:bodyPr/>
                    <a:lstStyle/>
                    <a:p>
                      <a:r>
                        <a:rPr lang="en-US" altLang="zh-CN" sz="1400" b="0" i="0" u="none" strike="noStrike" kern="1200" baseline="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MemtoReg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</a:t>
                      </a:r>
                      <a:r>
                        <a:rPr lang="en-US" altLang="zh-CN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ALU.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写入寄存器的值来源于数据存储器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403648" y="5584884"/>
            <a:ext cx="4464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PCsrc</a:t>
            </a:r>
            <a:r>
              <a:rPr lang="zh-CN" altLang="en-US" dirty="0" smtClean="0"/>
              <a:t>外，其他信号都可以在指令读入后通过操作码</a:t>
            </a:r>
            <a:r>
              <a:rPr lang="zh-CN" altLang="en-US" dirty="0"/>
              <a:t>的</a:t>
            </a:r>
            <a:r>
              <a:rPr lang="zh-CN" altLang="en-US" dirty="0" smtClean="0"/>
              <a:t>译码就可以确定</a:t>
            </a:r>
            <a:endParaRPr lang="en-US" altLang="zh-CN" dirty="0" smtClean="0"/>
          </a:p>
          <a:p>
            <a:r>
              <a:rPr lang="zh-CN" altLang="en-US" dirty="0" smtClean="0"/>
              <a:t>如果是</a:t>
            </a:r>
            <a:r>
              <a:rPr lang="en-US" altLang="zh-CN" dirty="0" err="1" smtClean="0"/>
              <a:t>beq</a:t>
            </a:r>
            <a:r>
              <a:rPr lang="zh-CN" altLang="en-US" dirty="0" smtClean="0"/>
              <a:t>则将比较结果确定后才能生成</a:t>
            </a:r>
            <a:r>
              <a:rPr lang="en-US" altLang="zh-CN" dirty="0" err="1" smtClean="0"/>
              <a:t>PCsr</a:t>
            </a:r>
            <a:r>
              <a:rPr lang="en-US" altLang="zh-CN" dirty="0" err="1"/>
              <a:t>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3E4E663-B6D2-432E-B74E-EEC43FF6871D}" type="slidenum">
              <a:rPr lang="en-AU" altLang="zh-CN" sz="1400"/>
            </a:fld>
            <a:endParaRPr lang="en-AU" altLang="zh-CN" sz="1400"/>
          </a:p>
        </p:txBody>
      </p:sp>
      <p:pic>
        <p:nvPicPr>
          <p:cNvPr id="55299" name="Picture 5" descr="f04-17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具有</a:t>
            </a:r>
            <a:r>
              <a:rPr lang="zh-CN" altLang="en-US" dirty="0" smtClean="0">
                <a:ea typeface="宋体" panose="02010600030101010101" pitchFamily="2" charset="-122"/>
              </a:rPr>
              <a:t>控制单元的数据</a:t>
            </a:r>
            <a:r>
              <a:rPr lang="zh-CN" altLang="en-US" dirty="0">
                <a:ea typeface="宋体" panose="02010600030101010101" pitchFamily="2" charset="-122"/>
              </a:rPr>
              <a:t>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3779912" y="6021288"/>
            <a:ext cx="1080120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47665" y="6092825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指令</a:t>
            </a:r>
            <a:r>
              <a:rPr lang="zh-CN" altLang="en-US" smtClean="0"/>
              <a:t>（</a:t>
            </a:r>
            <a:r>
              <a:rPr lang="en-US" altLang="zh-CN" dirty="0" smtClean="0"/>
              <a:t>bit5</a:t>
            </a:r>
            <a:r>
              <a:rPr lang="zh-CN" altLang="en-US" dirty="0" smtClean="0"/>
              <a:t>：</a:t>
            </a:r>
            <a:r>
              <a:rPr lang="en-US" altLang="zh-CN" dirty="0" smtClean="0"/>
              <a:t>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 bwMode="auto">
          <a:xfrm flipV="1">
            <a:off x="3203849" y="6176258"/>
            <a:ext cx="576063" cy="8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531327" y="2420888"/>
            <a:ext cx="2328706" cy="132592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5220073" y="5297989"/>
            <a:ext cx="792088" cy="878269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2240" y="2290083"/>
            <a:ext cx="7920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PCsrc</a:t>
            </a:r>
            <a:endParaRPr lang="zh-CN" altLang="en-US" sz="105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03629" y="-169039"/>
            <a:ext cx="5916300" cy="1077218"/>
          </a:xfrm>
          <a:prstGeom prst="rect">
            <a:avLst/>
          </a:prstGeom>
          <a:solidFill>
            <a:schemeClr val="bg1"/>
          </a:solidFill>
          <a:ln w="19050">
            <a:solidFill>
              <a:srgbClr val="0099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归类记忆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7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1bit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</a:t>
            </a:r>
            <a:r>
              <a:rPr lang="en-US" altLang="zh-CN" dirty="0" smtClean="0">
                <a:solidFill>
                  <a:srgbClr val="C00000"/>
                </a:solidFill>
              </a:rPr>
              <a:t>: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    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mux</a:t>
            </a:r>
            <a:r>
              <a:rPr lang="zh-CN" altLang="en-US" dirty="0" smtClean="0">
                <a:solidFill>
                  <a:srgbClr val="C00000"/>
                </a:solidFill>
              </a:rPr>
              <a:t>控制，</a:t>
            </a:r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/</a:t>
            </a:r>
            <a:r>
              <a:rPr lang="zh-CN" altLang="en-US" dirty="0" smtClean="0">
                <a:solidFill>
                  <a:srgbClr val="C00000"/>
                </a:solidFill>
              </a:rPr>
              <a:t>内存读写控制信号，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个分支</a:t>
            </a:r>
            <a:r>
              <a:rPr lang="en-US" altLang="zh-CN" dirty="0" smtClean="0">
                <a:solidFill>
                  <a:srgbClr val="C00000"/>
                </a:solidFill>
              </a:rPr>
              <a:t>branch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</a:t>
            </a:r>
            <a:r>
              <a:rPr lang="en-US" altLang="zh-CN" dirty="0" smtClean="0">
                <a:solidFill>
                  <a:srgbClr val="C00000"/>
                </a:solidFill>
              </a:rPr>
              <a:t>2bit</a:t>
            </a:r>
            <a:r>
              <a:rPr lang="zh-CN" altLang="en-US" dirty="0" smtClean="0">
                <a:solidFill>
                  <a:srgbClr val="C00000"/>
                </a:solidFill>
              </a:rPr>
              <a:t>的控制信号（前面已经讨论过）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07999" y="3407825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4-17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bldLvl="0" animBg="1"/>
      <p:bldP spid="11" grpId="1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各类指令的控制信号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这些控制信号根据指令类型的不同，控制着数据（地址）流经不同</a:t>
            </a:r>
            <a:r>
              <a:rPr lang="zh-CN" altLang="en-US" dirty="0"/>
              <a:t>部件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8769" y="2492643"/>
            <a:ext cx="8257687" cy="1944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89FB15D6-4FA5-484A-B115-6FB4B5BDFAE3}" type="slidenum">
              <a:rPr lang="en-AU" altLang="zh-CN" sz="1400"/>
            </a:fld>
            <a:endParaRPr lang="en-AU" altLang="zh-CN" sz="1400"/>
          </a:p>
        </p:txBody>
      </p:sp>
      <p:pic>
        <p:nvPicPr>
          <p:cNvPr id="57347" name="Picture 6" descr="f04-19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zh-CN" dirty="0" smtClean="0">
                <a:ea typeface="宋体" panose="02010600030101010101" pitchFamily="2" charset="-122"/>
              </a:rPr>
              <a:t>R</a:t>
            </a:r>
            <a:r>
              <a:rPr lang="zh-CN" altLang="en-US" dirty="0" smtClean="0">
                <a:ea typeface="宋体" panose="02010600030101010101" pitchFamily="2" charset="-122"/>
              </a:rPr>
              <a:t>型指令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189153"/>
            <a:ext cx="316835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9900"/>
                </a:solidFill>
              </a:rPr>
              <a:t>add $t1,$t2,$t3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运算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结果写回寄存器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899317" y="3992539"/>
            <a:ext cx="2732049" cy="211471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2899317" y="4239222"/>
            <a:ext cx="2732049" cy="485922"/>
          </a:xfrm>
          <a:custGeom>
            <a:avLst/>
            <a:gdLst>
              <a:gd name="connsiteX0" fmla="*/ 0 w 2732049"/>
              <a:gd name="connsiteY0" fmla="*/ 21900 h 211471"/>
              <a:gd name="connsiteX1" fmla="*/ 925551 w 2732049"/>
              <a:gd name="connsiteY1" fmla="*/ 10749 h 211471"/>
              <a:gd name="connsiteX2" fmla="*/ 1605776 w 2732049"/>
              <a:gd name="connsiteY2" fmla="*/ 155715 h 211471"/>
              <a:gd name="connsiteX3" fmla="*/ 2732049 w 2732049"/>
              <a:gd name="connsiteY3" fmla="*/ 211471 h 21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32049" h="211471">
                <a:moveTo>
                  <a:pt x="0" y="21900"/>
                </a:moveTo>
                <a:cubicBezTo>
                  <a:pt x="328961" y="5173"/>
                  <a:pt x="657922" y="-11553"/>
                  <a:pt x="925551" y="10749"/>
                </a:cubicBezTo>
                <a:cubicBezTo>
                  <a:pt x="1193180" y="33051"/>
                  <a:pt x="1304693" y="122261"/>
                  <a:pt x="1605776" y="155715"/>
                </a:cubicBezTo>
                <a:cubicBezTo>
                  <a:pt x="1906859" y="189169"/>
                  <a:pt x="2319454" y="200320"/>
                  <a:pt x="2732049" y="211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513013" y="4594302"/>
            <a:ext cx="4305427" cy="1961672"/>
          </a:xfrm>
          <a:custGeom>
            <a:avLst/>
            <a:gdLst>
              <a:gd name="connsiteX0" fmla="*/ 2530948 w 4305427"/>
              <a:gd name="connsiteY0" fmla="*/ 0 h 1961672"/>
              <a:gd name="connsiteX1" fmla="*/ 2765124 w 4305427"/>
              <a:gd name="connsiteY1" fmla="*/ 234176 h 1961672"/>
              <a:gd name="connsiteX2" fmla="*/ 2832031 w 4305427"/>
              <a:gd name="connsiteY2" fmla="*/ 747132 h 1961672"/>
              <a:gd name="connsiteX3" fmla="*/ 3099660 w 4305427"/>
              <a:gd name="connsiteY3" fmla="*/ 1059366 h 1961672"/>
              <a:gd name="connsiteX4" fmla="*/ 3724128 w 4305427"/>
              <a:gd name="connsiteY4" fmla="*/ 947854 h 1961672"/>
              <a:gd name="connsiteX5" fmla="*/ 3857943 w 4305427"/>
              <a:gd name="connsiteY5" fmla="*/ 479503 h 1961672"/>
              <a:gd name="connsiteX6" fmla="*/ 4092119 w 4305427"/>
              <a:gd name="connsiteY6" fmla="*/ 323386 h 1961672"/>
              <a:gd name="connsiteX7" fmla="*/ 4259387 w 4305427"/>
              <a:gd name="connsiteY7" fmla="*/ 579864 h 1961672"/>
              <a:gd name="connsiteX8" fmla="*/ 4248236 w 4305427"/>
              <a:gd name="connsiteY8" fmla="*/ 1449659 h 1961672"/>
              <a:gd name="connsiteX9" fmla="*/ 3623767 w 4305427"/>
              <a:gd name="connsiteY9" fmla="*/ 1839952 h 1961672"/>
              <a:gd name="connsiteX10" fmla="*/ 456821 w 4305427"/>
              <a:gd name="connsiteY10" fmla="*/ 1873405 h 1961672"/>
              <a:gd name="connsiteX11" fmla="*/ 10772 w 4305427"/>
              <a:gd name="connsiteY11" fmla="*/ 747132 h 1961672"/>
              <a:gd name="connsiteX12" fmla="*/ 356460 w 4305427"/>
              <a:gd name="connsiteY12" fmla="*/ 434898 h 1961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305427" h="1961672">
                <a:moveTo>
                  <a:pt x="2530948" y="0"/>
                </a:moveTo>
                <a:cubicBezTo>
                  <a:pt x="2622946" y="54827"/>
                  <a:pt x="2714944" y="109654"/>
                  <a:pt x="2765124" y="234176"/>
                </a:cubicBezTo>
                <a:cubicBezTo>
                  <a:pt x="2815305" y="358698"/>
                  <a:pt x="2776275" y="609600"/>
                  <a:pt x="2832031" y="747132"/>
                </a:cubicBezTo>
                <a:cubicBezTo>
                  <a:pt x="2887787" y="884664"/>
                  <a:pt x="2950977" y="1025912"/>
                  <a:pt x="3099660" y="1059366"/>
                </a:cubicBezTo>
                <a:cubicBezTo>
                  <a:pt x="3248343" y="1092820"/>
                  <a:pt x="3597748" y="1044498"/>
                  <a:pt x="3724128" y="947854"/>
                </a:cubicBezTo>
                <a:cubicBezTo>
                  <a:pt x="3850508" y="851210"/>
                  <a:pt x="3796611" y="583581"/>
                  <a:pt x="3857943" y="479503"/>
                </a:cubicBezTo>
                <a:cubicBezTo>
                  <a:pt x="3919275" y="375425"/>
                  <a:pt x="4025212" y="306659"/>
                  <a:pt x="4092119" y="323386"/>
                </a:cubicBezTo>
                <a:cubicBezTo>
                  <a:pt x="4159026" y="340113"/>
                  <a:pt x="4233368" y="392152"/>
                  <a:pt x="4259387" y="579864"/>
                </a:cubicBezTo>
                <a:cubicBezTo>
                  <a:pt x="4285406" y="767576"/>
                  <a:pt x="4354173" y="1239644"/>
                  <a:pt x="4248236" y="1449659"/>
                </a:cubicBezTo>
                <a:cubicBezTo>
                  <a:pt x="4142299" y="1659674"/>
                  <a:pt x="4255669" y="1769328"/>
                  <a:pt x="3623767" y="1839952"/>
                </a:cubicBezTo>
                <a:cubicBezTo>
                  <a:pt x="2991865" y="1910576"/>
                  <a:pt x="1058987" y="2055542"/>
                  <a:pt x="456821" y="1873405"/>
                </a:cubicBezTo>
                <a:cubicBezTo>
                  <a:pt x="-145345" y="1691268"/>
                  <a:pt x="27499" y="986883"/>
                  <a:pt x="10772" y="747132"/>
                </a:cubicBezTo>
                <a:cubicBezTo>
                  <a:pt x="-5955" y="507381"/>
                  <a:pt x="175252" y="471139"/>
                  <a:pt x="356460" y="43489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2821259" y="4731624"/>
            <a:ext cx="1182029" cy="174913"/>
          </a:xfrm>
          <a:custGeom>
            <a:avLst/>
            <a:gdLst>
              <a:gd name="connsiteX0" fmla="*/ 0 w 1182029"/>
              <a:gd name="connsiteY0" fmla="*/ 174913 h 174913"/>
              <a:gd name="connsiteX1" fmla="*/ 825190 w 1182029"/>
              <a:gd name="connsiteY1" fmla="*/ 119156 h 174913"/>
              <a:gd name="connsiteX2" fmla="*/ 1037063 w 1182029"/>
              <a:gd name="connsiteY2" fmla="*/ 7644 h 174913"/>
              <a:gd name="connsiteX3" fmla="*/ 1182029 w 1182029"/>
              <a:gd name="connsiteY3" fmla="*/ 18796 h 174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2029" h="174913">
                <a:moveTo>
                  <a:pt x="0" y="174913"/>
                </a:moveTo>
                <a:cubicBezTo>
                  <a:pt x="326173" y="160973"/>
                  <a:pt x="652346" y="147034"/>
                  <a:pt x="825190" y="119156"/>
                </a:cubicBezTo>
                <a:cubicBezTo>
                  <a:pt x="998034" y="91278"/>
                  <a:pt x="977590" y="24371"/>
                  <a:pt x="1037063" y="7644"/>
                </a:cubicBezTo>
                <a:cubicBezTo>
                  <a:pt x="1096536" y="-9083"/>
                  <a:pt x="1139282" y="4856"/>
                  <a:pt x="1182029" y="18796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16926" y="1657859"/>
            <a:ext cx="1727281" cy="1066698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05576" y="5176731"/>
            <a:ext cx="610440" cy="852594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4" name="椭圆 13"/>
          <p:cNvSpPr/>
          <p:nvPr/>
        </p:nvSpPr>
        <p:spPr bwMode="auto">
          <a:xfrm>
            <a:off x="6342507" y="4070195"/>
            <a:ext cx="1009656" cy="1458180"/>
          </a:xfrm>
          <a:prstGeom prst="ellipse">
            <a:avLst/>
          </a:prstGeom>
          <a:solidFill>
            <a:srgbClr val="7030A0">
              <a:alpha val="5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C5FACF-7302-4E6C-B54D-AD7CEEF846CC}" type="slidenum">
              <a:rPr lang="en-AU" altLang="zh-CN" sz="1400"/>
            </a:fld>
            <a:endParaRPr lang="en-AU" altLang="zh-CN" sz="1400"/>
          </a:p>
        </p:txBody>
      </p:sp>
      <p:pic>
        <p:nvPicPr>
          <p:cNvPr id="59395" name="Picture 6" descr="f04-20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3528" y="5189153"/>
            <a:ext cx="3168352" cy="156966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lw</a:t>
            </a:r>
            <a:r>
              <a:rPr lang="en-US" altLang="zh-CN" dirty="0" smtClean="0">
                <a:solidFill>
                  <a:srgbClr val="009900"/>
                </a:solidFill>
              </a:rPr>
              <a:t> $t1,offset($t2)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结果作为存储器地址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5</a:t>
            </a:r>
            <a:r>
              <a:rPr lang="zh-CN" altLang="en-US" dirty="0" smtClean="0">
                <a:solidFill>
                  <a:srgbClr val="C00000"/>
                </a:solidFill>
              </a:rPr>
              <a:t> 数据存储器输出写入到</a:t>
            </a:r>
            <a:r>
              <a:rPr lang="en-US" altLang="zh-CN" dirty="0" smtClean="0">
                <a:solidFill>
                  <a:srgbClr val="C00000"/>
                </a:solidFill>
              </a:rPr>
              <a:t>t1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934681" y="1059126"/>
            <a:ext cx="6267647" cy="3011069"/>
          </a:xfrm>
          <a:custGeom>
            <a:avLst/>
            <a:gdLst>
              <a:gd name="connsiteX0" fmla="*/ 503826 w 6267647"/>
              <a:gd name="connsiteY0" fmla="*/ 2888406 h 3011069"/>
              <a:gd name="connsiteX1" fmla="*/ 715699 w 6267647"/>
              <a:gd name="connsiteY1" fmla="*/ 2509264 h 3011069"/>
              <a:gd name="connsiteX2" fmla="*/ 827212 w 6267647"/>
              <a:gd name="connsiteY2" fmla="*/ 881186 h 3011069"/>
              <a:gd name="connsiteX3" fmla="*/ 1518587 w 6267647"/>
              <a:gd name="connsiteY3" fmla="*/ 568952 h 3011069"/>
              <a:gd name="connsiteX4" fmla="*/ 2656012 w 6267647"/>
              <a:gd name="connsiteY4" fmla="*/ 736220 h 3011069"/>
              <a:gd name="connsiteX5" fmla="*/ 4585173 w 6267647"/>
              <a:gd name="connsiteY5" fmla="*/ 479742 h 3011069"/>
              <a:gd name="connsiteX6" fmla="*/ 5677992 w 6267647"/>
              <a:gd name="connsiteY6" fmla="*/ 702767 h 3011069"/>
              <a:gd name="connsiteX7" fmla="*/ 6146343 w 6267647"/>
              <a:gd name="connsiteY7" fmla="*/ 669313 h 3011069"/>
              <a:gd name="connsiteX8" fmla="*/ 6090587 w 6267647"/>
              <a:gd name="connsiteY8" fmla="*/ 290172 h 3011069"/>
              <a:gd name="connsiteX9" fmla="*/ 4239485 w 6267647"/>
              <a:gd name="connsiteY9" fmla="*/ 78298 h 3011069"/>
              <a:gd name="connsiteX10" fmla="*/ 905270 w 6267647"/>
              <a:gd name="connsiteY10" fmla="*/ 33694 h 3011069"/>
              <a:gd name="connsiteX11" fmla="*/ 113534 w 6267647"/>
              <a:gd name="connsiteY11" fmla="*/ 557801 h 3011069"/>
              <a:gd name="connsiteX12" fmla="*/ 13173 w 6267647"/>
              <a:gd name="connsiteY12" fmla="*/ 2542718 h 3011069"/>
              <a:gd name="connsiteX13" fmla="*/ 191592 w 6267647"/>
              <a:gd name="connsiteY13" fmla="*/ 3011069 h 301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67647" h="3011069">
                <a:moveTo>
                  <a:pt x="503826" y="2888406"/>
                </a:moveTo>
                <a:cubicBezTo>
                  <a:pt x="582813" y="2866103"/>
                  <a:pt x="661801" y="2843801"/>
                  <a:pt x="715699" y="2509264"/>
                </a:cubicBezTo>
                <a:cubicBezTo>
                  <a:pt x="769597" y="2174727"/>
                  <a:pt x="693397" y="1204571"/>
                  <a:pt x="827212" y="881186"/>
                </a:cubicBezTo>
                <a:cubicBezTo>
                  <a:pt x="961027" y="557801"/>
                  <a:pt x="1213787" y="593113"/>
                  <a:pt x="1518587" y="568952"/>
                </a:cubicBezTo>
                <a:cubicBezTo>
                  <a:pt x="1823387" y="544791"/>
                  <a:pt x="2144914" y="751088"/>
                  <a:pt x="2656012" y="736220"/>
                </a:cubicBezTo>
                <a:cubicBezTo>
                  <a:pt x="3167110" y="721352"/>
                  <a:pt x="4081510" y="485317"/>
                  <a:pt x="4585173" y="479742"/>
                </a:cubicBezTo>
                <a:cubicBezTo>
                  <a:pt x="5088836" y="474167"/>
                  <a:pt x="5417797" y="671172"/>
                  <a:pt x="5677992" y="702767"/>
                </a:cubicBezTo>
                <a:cubicBezTo>
                  <a:pt x="5938187" y="734362"/>
                  <a:pt x="6077577" y="738079"/>
                  <a:pt x="6146343" y="669313"/>
                </a:cubicBezTo>
                <a:cubicBezTo>
                  <a:pt x="6215109" y="600547"/>
                  <a:pt x="6408397" y="388674"/>
                  <a:pt x="6090587" y="290172"/>
                </a:cubicBezTo>
                <a:cubicBezTo>
                  <a:pt x="5772777" y="191669"/>
                  <a:pt x="5103704" y="121044"/>
                  <a:pt x="4239485" y="78298"/>
                </a:cubicBezTo>
                <a:cubicBezTo>
                  <a:pt x="3375266" y="35552"/>
                  <a:pt x="1592928" y="-46223"/>
                  <a:pt x="905270" y="33694"/>
                </a:cubicBezTo>
                <a:cubicBezTo>
                  <a:pt x="217612" y="113611"/>
                  <a:pt x="262217" y="139630"/>
                  <a:pt x="113534" y="557801"/>
                </a:cubicBezTo>
                <a:cubicBezTo>
                  <a:pt x="-35149" y="975972"/>
                  <a:pt x="163" y="2133840"/>
                  <a:pt x="13173" y="2542718"/>
                </a:cubicBezTo>
                <a:cubicBezTo>
                  <a:pt x="26183" y="2951596"/>
                  <a:pt x="108887" y="2981332"/>
                  <a:pt x="191592" y="301106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668881" y="4003288"/>
            <a:ext cx="3044283" cy="210829"/>
          </a:xfrm>
          <a:custGeom>
            <a:avLst/>
            <a:gdLst>
              <a:gd name="connsiteX0" fmla="*/ 0 w 3044283"/>
              <a:gd name="connsiteY0" fmla="*/ 0 h 210829"/>
              <a:gd name="connsiteX1" fmla="*/ 1717288 w 3044283"/>
              <a:gd name="connsiteY1" fmla="*/ 11151 h 210829"/>
              <a:gd name="connsiteX2" fmla="*/ 2464419 w 3044283"/>
              <a:gd name="connsiteY2" fmla="*/ 189571 h 210829"/>
              <a:gd name="connsiteX3" fmla="*/ 3044283 w 3044283"/>
              <a:gd name="connsiteY3" fmla="*/ 200722 h 210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283" h="210829">
                <a:moveTo>
                  <a:pt x="0" y="0"/>
                </a:moveTo>
                <a:lnTo>
                  <a:pt x="1717288" y="11151"/>
                </a:lnTo>
                <a:cubicBezTo>
                  <a:pt x="2128024" y="42746"/>
                  <a:pt x="2243253" y="157976"/>
                  <a:pt x="2464419" y="189571"/>
                </a:cubicBezTo>
                <a:cubicBezTo>
                  <a:pt x="2685585" y="221166"/>
                  <a:pt x="2864934" y="210944"/>
                  <a:pt x="3044283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698595" y="4342009"/>
            <a:ext cx="1260088" cy="267659"/>
          </a:xfrm>
          <a:custGeom>
            <a:avLst/>
            <a:gdLst>
              <a:gd name="connsiteX0" fmla="*/ 0 w 1260088"/>
              <a:gd name="connsiteY0" fmla="*/ 29269 h 267659"/>
              <a:gd name="connsiteX1" fmla="*/ 524107 w 1260088"/>
              <a:gd name="connsiteY1" fmla="*/ 18118 h 267659"/>
              <a:gd name="connsiteX2" fmla="*/ 814039 w 1260088"/>
              <a:gd name="connsiteY2" fmla="*/ 241142 h 267659"/>
              <a:gd name="connsiteX3" fmla="*/ 1260088 w 1260088"/>
              <a:gd name="connsiteY3" fmla="*/ 263445 h 267659"/>
              <a:gd name="connsiteX4" fmla="*/ 1260088 w 1260088"/>
              <a:gd name="connsiteY4" fmla="*/ 263445 h 267659"/>
              <a:gd name="connsiteX5" fmla="*/ 1260088 w 1260088"/>
              <a:gd name="connsiteY5" fmla="*/ 263445 h 267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088" h="267659">
                <a:moveTo>
                  <a:pt x="0" y="29269"/>
                </a:moveTo>
                <a:cubicBezTo>
                  <a:pt x="194217" y="6037"/>
                  <a:pt x="388434" y="-17194"/>
                  <a:pt x="524107" y="18118"/>
                </a:cubicBezTo>
                <a:cubicBezTo>
                  <a:pt x="659780" y="53430"/>
                  <a:pt x="691375" y="200254"/>
                  <a:pt x="814039" y="241142"/>
                </a:cubicBezTo>
                <a:cubicBezTo>
                  <a:pt x="936703" y="282030"/>
                  <a:pt x="1260088" y="263445"/>
                  <a:pt x="1260088" y="263445"/>
                </a:cubicBezTo>
                <a:lnTo>
                  <a:pt x="1260088" y="263445"/>
                </a:lnTo>
                <a:lnTo>
                  <a:pt x="1260088" y="26344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2598234" y="4795024"/>
            <a:ext cx="3077737" cy="753432"/>
          </a:xfrm>
          <a:custGeom>
            <a:avLst/>
            <a:gdLst>
              <a:gd name="connsiteX0" fmla="*/ 0 w 2988527"/>
              <a:gd name="connsiteY0" fmla="*/ 724830 h 753432"/>
              <a:gd name="connsiteX1" fmla="*/ 2230244 w 2988527"/>
              <a:gd name="connsiteY1" fmla="*/ 702527 h 753432"/>
              <a:gd name="connsiteX2" fmla="*/ 2575932 w 2988527"/>
              <a:gd name="connsiteY2" fmla="*/ 256478 h 753432"/>
              <a:gd name="connsiteX3" fmla="*/ 2988527 w 2988527"/>
              <a:gd name="connsiteY3" fmla="*/ 0 h 75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8527" h="753432">
                <a:moveTo>
                  <a:pt x="0" y="724830"/>
                </a:moveTo>
                <a:cubicBezTo>
                  <a:pt x="900461" y="752708"/>
                  <a:pt x="1800922" y="780586"/>
                  <a:pt x="2230244" y="702527"/>
                </a:cubicBezTo>
                <a:cubicBezTo>
                  <a:pt x="2659566" y="624468"/>
                  <a:pt x="2449552" y="373566"/>
                  <a:pt x="2575932" y="256478"/>
                </a:cubicBezTo>
                <a:cubicBezTo>
                  <a:pt x="2702312" y="139390"/>
                  <a:pt x="2845419" y="69695"/>
                  <a:pt x="298852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6088566" y="4438185"/>
            <a:ext cx="446049" cy="44605"/>
          </a:xfrm>
          <a:custGeom>
            <a:avLst/>
            <a:gdLst>
              <a:gd name="connsiteX0" fmla="*/ 0 w 446049"/>
              <a:gd name="connsiteY0" fmla="*/ 0 h 44605"/>
              <a:gd name="connsiteX1" fmla="*/ 446049 w 446049"/>
              <a:gd name="connsiteY1" fmla="*/ 44605 h 44605"/>
              <a:gd name="connsiteX2" fmla="*/ 446049 w 446049"/>
              <a:gd name="connsiteY2" fmla="*/ 44605 h 4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049" h="44605">
                <a:moveTo>
                  <a:pt x="0" y="0"/>
                </a:moveTo>
                <a:lnTo>
                  <a:pt x="446049" y="44605"/>
                </a:lnTo>
                <a:lnTo>
                  <a:pt x="446049" y="44605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627886" y="4616605"/>
            <a:ext cx="4221468" cy="1878881"/>
          </a:xfrm>
          <a:custGeom>
            <a:avLst/>
            <a:gdLst>
              <a:gd name="connsiteX0" fmla="*/ 3497743 w 4221468"/>
              <a:gd name="connsiteY0" fmla="*/ 0 h 1878881"/>
              <a:gd name="connsiteX1" fmla="*/ 3988397 w 4221468"/>
              <a:gd name="connsiteY1" fmla="*/ 211873 h 1878881"/>
              <a:gd name="connsiteX2" fmla="*/ 4155665 w 4221468"/>
              <a:gd name="connsiteY2" fmla="*/ 512956 h 1878881"/>
              <a:gd name="connsiteX3" fmla="*/ 4077607 w 4221468"/>
              <a:gd name="connsiteY3" fmla="*/ 1628078 h 1878881"/>
              <a:gd name="connsiteX4" fmla="*/ 2605646 w 4221468"/>
              <a:gd name="connsiteY4" fmla="*/ 1839951 h 1878881"/>
              <a:gd name="connsiteX5" fmla="*/ 520368 w 4221468"/>
              <a:gd name="connsiteY5" fmla="*/ 1828800 h 1878881"/>
              <a:gd name="connsiteX6" fmla="*/ 7412 w 4221468"/>
              <a:gd name="connsiteY6" fmla="*/ 1338146 h 1878881"/>
              <a:gd name="connsiteX7" fmla="*/ 263890 w 4221468"/>
              <a:gd name="connsiteY7" fmla="*/ 468351 h 1878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21468" h="1878881">
                <a:moveTo>
                  <a:pt x="3497743" y="0"/>
                </a:moveTo>
                <a:cubicBezTo>
                  <a:pt x="3688243" y="63190"/>
                  <a:pt x="3878743" y="126380"/>
                  <a:pt x="3988397" y="211873"/>
                </a:cubicBezTo>
                <a:cubicBezTo>
                  <a:pt x="4098051" y="297366"/>
                  <a:pt x="4140797" y="276922"/>
                  <a:pt x="4155665" y="512956"/>
                </a:cubicBezTo>
                <a:cubicBezTo>
                  <a:pt x="4170533" y="748990"/>
                  <a:pt x="4335944" y="1406912"/>
                  <a:pt x="4077607" y="1628078"/>
                </a:cubicBezTo>
                <a:cubicBezTo>
                  <a:pt x="3819271" y="1849244"/>
                  <a:pt x="3198519" y="1806497"/>
                  <a:pt x="2605646" y="1839951"/>
                </a:cubicBezTo>
                <a:cubicBezTo>
                  <a:pt x="2012773" y="1873405"/>
                  <a:pt x="953407" y="1912434"/>
                  <a:pt x="520368" y="1828800"/>
                </a:cubicBezTo>
                <a:cubicBezTo>
                  <a:pt x="87329" y="1745166"/>
                  <a:pt x="50158" y="1564888"/>
                  <a:pt x="7412" y="1338146"/>
                </a:cubicBezTo>
                <a:cubicBezTo>
                  <a:pt x="-35334" y="1111405"/>
                  <a:pt x="114278" y="789878"/>
                  <a:pt x="263890" y="46835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6427956" y="4214117"/>
            <a:ext cx="798034" cy="123110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FA0203-9A32-4594-9895-B30CEE71075E}" type="slidenum">
              <a:rPr lang="en-AU" altLang="zh-CN" sz="1400"/>
            </a:fld>
            <a:endParaRPr lang="en-AU" altLang="zh-CN" sz="1400"/>
          </a:p>
        </p:txBody>
      </p:sp>
      <p:pic>
        <p:nvPicPr>
          <p:cNvPr id="61443" name="Picture 6" descr="f04-21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196975"/>
            <a:ext cx="66802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</a:t>
            </a:r>
            <a:r>
              <a:rPr lang="en-US" altLang="zh-CN" dirty="0" err="1" smtClean="0">
                <a:ea typeface="宋体" panose="02010600030101010101" pitchFamily="2" charset="-122"/>
              </a:rPr>
              <a:t>be</a:t>
            </a:r>
            <a:r>
              <a:rPr lang="en-US" altLang="zh-CN" dirty="0" err="1">
                <a:ea typeface="宋体" panose="02010600030101010101" pitchFamily="2" charset="-122"/>
              </a:rPr>
              <a:t>q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5353586"/>
            <a:ext cx="3528392" cy="132343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009900"/>
                </a:solidFill>
              </a:rPr>
              <a:t>beq</a:t>
            </a:r>
            <a:r>
              <a:rPr lang="en-US" altLang="zh-CN" dirty="0" smtClean="0">
                <a:solidFill>
                  <a:srgbClr val="009900"/>
                </a:solidFill>
              </a:rPr>
              <a:t> $t1,$t2, offset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</a:rPr>
              <a:t> 取指，</a:t>
            </a:r>
            <a:r>
              <a:rPr lang="en-US" altLang="zh-CN" dirty="0" smtClean="0">
                <a:solidFill>
                  <a:srgbClr val="C00000"/>
                </a:solidFill>
              </a:rPr>
              <a:t>PC</a:t>
            </a:r>
            <a:r>
              <a:rPr lang="zh-CN" altLang="en-US" dirty="0" smtClean="0">
                <a:solidFill>
                  <a:srgbClr val="C00000"/>
                </a:solidFill>
              </a:rPr>
              <a:t>自增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 读</a:t>
            </a:r>
            <a:r>
              <a:rPr lang="en-US" altLang="zh-CN" dirty="0" smtClean="0">
                <a:solidFill>
                  <a:srgbClr val="C00000"/>
                </a:solidFill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</a:rPr>
              <a:t>个寄存器</a:t>
            </a:r>
            <a:r>
              <a:rPr lang="en-US" altLang="zh-CN" dirty="0" smtClean="0">
                <a:solidFill>
                  <a:srgbClr val="C00000"/>
                </a:solidFill>
              </a:rPr>
              <a:t>t1/t2</a:t>
            </a:r>
            <a:r>
              <a:rPr lang="zh-CN" altLang="en-US" dirty="0" smtClean="0">
                <a:solidFill>
                  <a:srgbClr val="C00000"/>
                </a:solidFill>
              </a:rPr>
              <a:t>，产生控制信号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3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根据</a:t>
            </a:r>
            <a:r>
              <a:rPr lang="en-US" altLang="zh-CN" dirty="0" err="1" smtClean="0">
                <a:solidFill>
                  <a:srgbClr val="C00000"/>
                </a:solidFill>
              </a:rPr>
              <a:t>ALUop</a:t>
            </a:r>
            <a:r>
              <a:rPr lang="zh-CN" altLang="en-US" dirty="0" smtClean="0">
                <a:solidFill>
                  <a:srgbClr val="C00000"/>
                </a:solidFill>
              </a:rPr>
              <a:t>计算减法及标志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en-US" altLang="zh-CN" dirty="0" smtClean="0">
                <a:solidFill>
                  <a:srgbClr val="C00000"/>
                </a:solidFill>
              </a:rPr>
              <a:t>4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ALU</a:t>
            </a:r>
            <a:r>
              <a:rPr lang="zh-CN" altLang="en-US" dirty="0" smtClean="0">
                <a:solidFill>
                  <a:srgbClr val="C00000"/>
                </a:solidFill>
              </a:rPr>
              <a:t>结果标志位与</a:t>
            </a:r>
            <a:r>
              <a:rPr lang="en-US" altLang="zh-CN" dirty="0" err="1" smtClean="0">
                <a:solidFill>
                  <a:srgbClr val="C00000"/>
                </a:solidFill>
              </a:rPr>
              <a:t>branc</a:t>
            </a:r>
            <a:r>
              <a:rPr lang="zh-CN" altLang="en-US" dirty="0" smtClean="0">
                <a:solidFill>
                  <a:srgbClr val="C00000"/>
                </a:solidFill>
              </a:rPr>
              <a:t>产生</a:t>
            </a:r>
            <a:r>
              <a:rPr lang="en-US" altLang="zh-CN" dirty="0" err="1" smtClean="0">
                <a:solidFill>
                  <a:srgbClr val="C00000"/>
                </a:solidFill>
              </a:rPr>
              <a:t>PCsrc</a:t>
            </a:r>
            <a:endParaRPr lang="en-US" altLang="zh-CN" dirty="0" smtClean="0">
              <a:solidFill>
                <a:srgbClr val="C00000"/>
              </a:solidFill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00039" y="3992137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100039" y="4348976"/>
            <a:ext cx="2520176" cy="201681"/>
          </a:xfrm>
          <a:custGeom>
            <a:avLst/>
            <a:gdLst>
              <a:gd name="connsiteX0" fmla="*/ 0 w 2520176"/>
              <a:gd name="connsiteY0" fmla="*/ 0 h 201681"/>
              <a:gd name="connsiteX1" fmla="*/ 1182029 w 2520176"/>
              <a:gd name="connsiteY1" fmla="*/ 44604 h 201681"/>
              <a:gd name="connsiteX2" fmla="*/ 1683834 w 2520176"/>
              <a:gd name="connsiteY2" fmla="*/ 178419 h 201681"/>
              <a:gd name="connsiteX3" fmla="*/ 2520176 w 2520176"/>
              <a:gd name="connsiteY3" fmla="*/ 200722 h 201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176" h="201681">
                <a:moveTo>
                  <a:pt x="0" y="0"/>
                </a:moveTo>
                <a:cubicBezTo>
                  <a:pt x="450695" y="7433"/>
                  <a:pt x="901390" y="14867"/>
                  <a:pt x="1182029" y="44604"/>
                </a:cubicBezTo>
                <a:cubicBezTo>
                  <a:pt x="1462668" y="74341"/>
                  <a:pt x="1460810" y="152399"/>
                  <a:pt x="1683834" y="178419"/>
                </a:cubicBezTo>
                <a:cubicBezTo>
                  <a:pt x="1906858" y="204439"/>
                  <a:pt x="2213517" y="202580"/>
                  <a:pt x="2520176" y="200722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240605" y="2598234"/>
            <a:ext cx="1193649" cy="205287"/>
          </a:xfrm>
          <a:custGeom>
            <a:avLst/>
            <a:gdLst>
              <a:gd name="connsiteX0" fmla="*/ 468 w 1193649"/>
              <a:gd name="connsiteY0" fmla="*/ 167268 h 205287"/>
              <a:gd name="connsiteX1" fmla="*/ 111980 w 1193649"/>
              <a:gd name="connsiteY1" fmla="*/ 200722 h 205287"/>
              <a:gd name="connsiteX2" fmla="*/ 691844 w 1193649"/>
              <a:gd name="connsiteY2" fmla="*/ 78059 h 205287"/>
              <a:gd name="connsiteX3" fmla="*/ 1193649 w 1193649"/>
              <a:gd name="connsiteY3" fmla="*/ 0 h 20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3649" h="205287">
                <a:moveTo>
                  <a:pt x="468" y="167268"/>
                </a:moveTo>
                <a:cubicBezTo>
                  <a:pt x="-1391" y="191429"/>
                  <a:pt x="-3249" y="215590"/>
                  <a:pt x="111980" y="200722"/>
                </a:cubicBezTo>
                <a:cubicBezTo>
                  <a:pt x="227209" y="185854"/>
                  <a:pt x="511566" y="111513"/>
                  <a:pt x="691844" y="78059"/>
                </a:cubicBezTo>
                <a:cubicBezTo>
                  <a:pt x="872122" y="44605"/>
                  <a:pt x="1032885" y="22302"/>
                  <a:pt x="1193649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5977054" y="2743200"/>
            <a:ext cx="501805" cy="1546066"/>
          </a:xfrm>
          <a:custGeom>
            <a:avLst/>
            <a:gdLst>
              <a:gd name="connsiteX0" fmla="*/ 0 w 501805"/>
              <a:gd name="connsiteY0" fmla="*/ 1538868 h 1546066"/>
              <a:gd name="connsiteX1" fmla="*/ 278780 w 501805"/>
              <a:gd name="connsiteY1" fmla="*/ 1371600 h 1546066"/>
              <a:gd name="connsiteX2" fmla="*/ 267629 w 501805"/>
              <a:gd name="connsiteY2" fmla="*/ 367990 h 1546066"/>
              <a:gd name="connsiteX3" fmla="*/ 501805 w 501805"/>
              <a:gd name="connsiteY3" fmla="*/ 0 h 154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805" h="1546066">
                <a:moveTo>
                  <a:pt x="0" y="1538868"/>
                </a:moveTo>
                <a:cubicBezTo>
                  <a:pt x="117087" y="1552807"/>
                  <a:pt x="234175" y="1566746"/>
                  <a:pt x="278780" y="1371600"/>
                </a:cubicBezTo>
                <a:cubicBezTo>
                  <a:pt x="323385" y="1176454"/>
                  <a:pt x="230458" y="596590"/>
                  <a:pt x="267629" y="367990"/>
                </a:cubicBezTo>
                <a:cubicBezTo>
                  <a:pt x="304800" y="139390"/>
                  <a:pt x="403302" y="69695"/>
                  <a:pt x="501805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6568068" y="2263698"/>
            <a:ext cx="234176" cy="392691"/>
          </a:xfrm>
          <a:custGeom>
            <a:avLst/>
            <a:gdLst>
              <a:gd name="connsiteX0" fmla="*/ 0 w 234176"/>
              <a:gd name="connsiteY0" fmla="*/ 390292 h 392691"/>
              <a:gd name="connsiteX1" fmla="*/ 178420 w 234176"/>
              <a:gd name="connsiteY1" fmla="*/ 334536 h 392691"/>
              <a:gd name="connsiteX2" fmla="*/ 234176 w 234176"/>
              <a:gd name="connsiteY2" fmla="*/ 0 h 392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176" h="392691">
                <a:moveTo>
                  <a:pt x="0" y="390292"/>
                </a:moveTo>
                <a:cubicBezTo>
                  <a:pt x="69695" y="394938"/>
                  <a:pt x="139391" y="399585"/>
                  <a:pt x="178420" y="334536"/>
                </a:cubicBezTo>
                <a:cubicBezTo>
                  <a:pt x="217449" y="269487"/>
                  <a:pt x="225812" y="134743"/>
                  <a:pt x="23417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2743200" y="2356548"/>
            <a:ext cx="2955073" cy="3302550"/>
          </a:xfrm>
          <a:custGeom>
            <a:avLst/>
            <a:gdLst>
              <a:gd name="connsiteX0" fmla="*/ 0 w 2955073"/>
              <a:gd name="connsiteY0" fmla="*/ 3185608 h 3302550"/>
              <a:gd name="connsiteX1" fmla="*/ 1338146 w 2955073"/>
              <a:gd name="connsiteY1" fmla="*/ 3219062 h 3302550"/>
              <a:gd name="connsiteX2" fmla="*/ 2062976 w 2955073"/>
              <a:gd name="connsiteY2" fmla="*/ 3051793 h 3302550"/>
              <a:gd name="connsiteX3" fmla="*/ 2319454 w 2955073"/>
              <a:gd name="connsiteY3" fmla="*/ 475862 h 3302550"/>
              <a:gd name="connsiteX4" fmla="*/ 2955073 w 2955073"/>
              <a:gd name="connsiteY4" fmla="*/ 7511 h 330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5073" h="3302550">
                <a:moveTo>
                  <a:pt x="0" y="3185608"/>
                </a:moveTo>
                <a:cubicBezTo>
                  <a:pt x="497158" y="3213486"/>
                  <a:pt x="994317" y="3241365"/>
                  <a:pt x="1338146" y="3219062"/>
                </a:cubicBezTo>
                <a:cubicBezTo>
                  <a:pt x="1681975" y="3196760"/>
                  <a:pt x="1899425" y="3508993"/>
                  <a:pt x="2062976" y="3051793"/>
                </a:cubicBezTo>
                <a:cubicBezTo>
                  <a:pt x="2226527" y="2594593"/>
                  <a:pt x="2170771" y="983242"/>
                  <a:pt x="2319454" y="475862"/>
                </a:cubicBezTo>
                <a:cubicBezTo>
                  <a:pt x="2468137" y="-31518"/>
                  <a:pt x="2711605" y="-12004"/>
                  <a:pt x="2955073" y="751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805208" y="1246799"/>
            <a:ext cx="6523303" cy="2977993"/>
          </a:xfrm>
          <a:custGeom>
            <a:avLst/>
            <a:gdLst>
              <a:gd name="connsiteX0" fmla="*/ 610997 w 6523303"/>
              <a:gd name="connsiteY0" fmla="*/ 2678430 h 2977993"/>
              <a:gd name="connsiteX1" fmla="*/ 878626 w 6523303"/>
              <a:gd name="connsiteY1" fmla="*/ 2165474 h 2977993"/>
              <a:gd name="connsiteX2" fmla="*/ 1023592 w 6523303"/>
              <a:gd name="connsiteY2" fmla="*/ 582001 h 2977993"/>
              <a:gd name="connsiteX3" fmla="*/ 1659212 w 6523303"/>
              <a:gd name="connsiteY3" fmla="*/ 437035 h 2977993"/>
              <a:gd name="connsiteX4" fmla="*/ 5840919 w 6523303"/>
              <a:gd name="connsiteY4" fmla="*/ 425884 h 2977993"/>
              <a:gd name="connsiteX5" fmla="*/ 6108548 w 6523303"/>
              <a:gd name="connsiteY5" fmla="*/ 91347 h 2977993"/>
              <a:gd name="connsiteX6" fmla="*/ 1748421 w 6523303"/>
              <a:gd name="connsiteY6" fmla="*/ 35591 h 2977993"/>
              <a:gd name="connsiteX7" fmla="*/ 198402 w 6523303"/>
              <a:gd name="connsiteY7" fmla="*/ 570850 h 2977993"/>
              <a:gd name="connsiteX8" fmla="*/ 42285 w 6523303"/>
              <a:gd name="connsiteY8" fmla="*/ 2611523 h 2977993"/>
              <a:gd name="connsiteX9" fmla="*/ 399124 w 6523303"/>
              <a:gd name="connsiteY9" fmla="*/ 2968362 h 297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23303" h="2977993">
                <a:moveTo>
                  <a:pt x="610997" y="2678430"/>
                </a:moveTo>
                <a:cubicBezTo>
                  <a:pt x="710428" y="2596654"/>
                  <a:pt x="809860" y="2514879"/>
                  <a:pt x="878626" y="2165474"/>
                </a:cubicBezTo>
                <a:cubicBezTo>
                  <a:pt x="947392" y="1816069"/>
                  <a:pt x="893494" y="870074"/>
                  <a:pt x="1023592" y="582001"/>
                </a:cubicBezTo>
                <a:cubicBezTo>
                  <a:pt x="1153690" y="293928"/>
                  <a:pt x="856324" y="463054"/>
                  <a:pt x="1659212" y="437035"/>
                </a:cubicBezTo>
                <a:cubicBezTo>
                  <a:pt x="2462100" y="411016"/>
                  <a:pt x="5099363" y="483499"/>
                  <a:pt x="5840919" y="425884"/>
                </a:cubicBezTo>
                <a:cubicBezTo>
                  <a:pt x="6582475" y="368269"/>
                  <a:pt x="6790631" y="156396"/>
                  <a:pt x="6108548" y="91347"/>
                </a:cubicBezTo>
                <a:cubicBezTo>
                  <a:pt x="5426465" y="26298"/>
                  <a:pt x="2733445" y="-44326"/>
                  <a:pt x="1748421" y="35591"/>
                </a:cubicBezTo>
                <a:cubicBezTo>
                  <a:pt x="763397" y="115508"/>
                  <a:pt x="482758" y="141528"/>
                  <a:pt x="198402" y="570850"/>
                </a:cubicBezTo>
                <a:cubicBezTo>
                  <a:pt x="-85954" y="1000172"/>
                  <a:pt x="8831" y="2211938"/>
                  <a:pt x="42285" y="2611523"/>
                </a:cubicBezTo>
                <a:cubicBezTo>
                  <a:pt x="75739" y="3011108"/>
                  <a:pt x="237431" y="2989735"/>
                  <a:pt x="399124" y="2968362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>
            <a:off x="1449659" y="1739795"/>
            <a:ext cx="4360126" cy="2252342"/>
          </a:xfrm>
          <a:custGeom>
            <a:avLst/>
            <a:gdLst>
              <a:gd name="connsiteX0" fmla="*/ 0 w 4360126"/>
              <a:gd name="connsiteY0" fmla="*/ 2252342 h 2252342"/>
              <a:gd name="connsiteX1" fmla="*/ 234175 w 4360126"/>
              <a:gd name="connsiteY1" fmla="*/ 969951 h 2252342"/>
              <a:gd name="connsiteX2" fmla="*/ 591014 w 4360126"/>
              <a:gd name="connsiteY2" fmla="*/ 44400 h 2252342"/>
              <a:gd name="connsiteX3" fmla="*/ 3512634 w 4360126"/>
              <a:gd name="connsiteY3" fmla="*/ 155912 h 2252342"/>
              <a:gd name="connsiteX4" fmla="*/ 4360126 w 4360126"/>
              <a:gd name="connsiteY4" fmla="*/ 233971 h 225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60126" h="2252342">
                <a:moveTo>
                  <a:pt x="0" y="2252342"/>
                </a:moveTo>
                <a:cubicBezTo>
                  <a:pt x="67836" y="1795141"/>
                  <a:pt x="135673" y="1337941"/>
                  <a:pt x="234175" y="969951"/>
                </a:cubicBezTo>
                <a:cubicBezTo>
                  <a:pt x="332677" y="601961"/>
                  <a:pt x="44604" y="180073"/>
                  <a:pt x="591014" y="44400"/>
                </a:cubicBezTo>
                <a:cubicBezTo>
                  <a:pt x="1137424" y="-91273"/>
                  <a:pt x="2884449" y="124317"/>
                  <a:pt x="3512634" y="155912"/>
                </a:cubicBezTo>
                <a:cubicBezTo>
                  <a:pt x="4140819" y="187507"/>
                  <a:pt x="4250472" y="210739"/>
                  <a:pt x="4360126" y="23397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3" name="任意多边形 12"/>
          <p:cNvSpPr/>
          <p:nvPr/>
        </p:nvSpPr>
        <p:spPr bwMode="auto">
          <a:xfrm>
            <a:off x="717527" y="1262411"/>
            <a:ext cx="6469245" cy="2685121"/>
          </a:xfrm>
          <a:custGeom>
            <a:avLst/>
            <a:gdLst>
              <a:gd name="connsiteX0" fmla="*/ 5527156 w 6469245"/>
              <a:gd name="connsiteY0" fmla="*/ 834018 h 2685121"/>
              <a:gd name="connsiteX1" fmla="*/ 6251985 w 6469245"/>
              <a:gd name="connsiteY1" fmla="*/ 744809 h 2685121"/>
              <a:gd name="connsiteX2" fmla="*/ 6385800 w 6469245"/>
              <a:gd name="connsiteY2" fmla="*/ 198399 h 2685121"/>
              <a:gd name="connsiteX3" fmla="*/ 5092258 w 6469245"/>
              <a:gd name="connsiteY3" fmla="*/ 42282 h 2685121"/>
              <a:gd name="connsiteX4" fmla="*/ 899400 w 6469245"/>
              <a:gd name="connsiteY4" fmla="*/ 120340 h 2685121"/>
              <a:gd name="connsiteX5" fmla="*/ 18453 w 6469245"/>
              <a:gd name="connsiteY5" fmla="*/ 1257765 h 2685121"/>
              <a:gd name="connsiteX6" fmla="*/ 386444 w 6469245"/>
              <a:gd name="connsiteY6" fmla="*/ 2685121 h 2685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69245" h="2685121">
                <a:moveTo>
                  <a:pt x="5527156" y="834018"/>
                </a:moveTo>
                <a:cubicBezTo>
                  <a:pt x="5818017" y="842381"/>
                  <a:pt x="6108878" y="850745"/>
                  <a:pt x="6251985" y="744809"/>
                </a:cubicBezTo>
                <a:cubicBezTo>
                  <a:pt x="6395092" y="638873"/>
                  <a:pt x="6579088" y="315487"/>
                  <a:pt x="6385800" y="198399"/>
                </a:cubicBezTo>
                <a:cubicBezTo>
                  <a:pt x="6192512" y="81311"/>
                  <a:pt x="5092258" y="42282"/>
                  <a:pt x="5092258" y="42282"/>
                </a:cubicBezTo>
                <a:cubicBezTo>
                  <a:pt x="4177858" y="29272"/>
                  <a:pt x="1745034" y="-82240"/>
                  <a:pt x="899400" y="120340"/>
                </a:cubicBezTo>
                <a:cubicBezTo>
                  <a:pt x="53766" y="322920"/>
                  <a:pt x="103946" y="830301"/>
                  <a:pt x="18453" y="1257765"/>
                </a:cubicBezTo>
                <a:cubicBezTo>
                  <a:pt x="-67040" y="1685229"/>
                  <a:pt x="159702" y="2185175"/>
                  <a:pt x="386444" y="2685121"/>
                </a:cubicBezTo>
              </a:path>
            </a:pathLst>
          </a:custGeom>
          <a:noFill/>
          <a:ln w="19050" cap="flat" cmpd="sng" algn="ctr">
            <a:solidFill>
              <a:srgbClr val="C0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1" grpId="1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控制信号的逻辑实现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输入为</a:t>
            </a:r>
            <a:r>
              <a:rPr lang="en-US" altLang="zh-CN" sz="2400" dirty="0" smtClean="0"/>
              <a:t>opcode</a:t>
            </a:r>
            <a:endParaRPr lang="en-US" altLang="zh-CN" sz="2400" dirty="0" smtClean="0"/>
          </a:p>
          <a:p>
            <a:r>
              <a:rPr lang="zh-CN" altLang="en-US" sz="2400" dirty="0" smtClean="0"/>
              <a:t>控制信号真值表</a:t>
            </a:r>
            <a:endParaRPr lang="zh-CN" altLang="en-US" sz="2400" dirty="0" smtClean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dirty="0" smtClean="0"/>
            </a:fld>
            <a:endParaRPr lang="en-AU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708" y="2110083"/>
            <a:ext cx="7727974" cy="427170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588224" y="1917579"/>
            <a:ext cx="1296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4-22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7624" y="4758280"/>
            <a:ext cx="17504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/>
              <a:t>ALUop0/ALUop1</a:t>
            </a:r>
            <a:r>
              <a:rPr lang="zh-CN" altLang="en-US" dirty="0"/>
              <a:t>的编码见图</a:t>
            </a:r>
            <a:r>
              <a:rPr lang="en-US" altLang="zh-CN" dirty="0"/>
              <a:t>4-13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 bwMode="auto">
          <a:xfrm>
            <a:off x="3005624" y="5875356"/>
            <a:ext cx="1008112" cy="579420"/>
          </a:xfrm>
          <a:prstGeom prst="ellipse">
            <a:avLst/>
          </a:pr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1547664" y="5589240"/>
            <a:ext cx="1457960" cy="648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B481119-E99C-49BD-9229-10E74282DB09}" type="slidenum">
              <a:rPr lang="en-AU" altLang="zh-CN" sz="1400"/>
            </a:fld>
            <a:endParaRPr lang="en-AU" altLang="zh-CN" sz="1400"/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扩展：跳转指令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2349500"/>
            <a:ext cx="8270875" cy="388778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跳转指令使用</a:t>
            </a:r>
            <a:r>
              <a:rPr lang="en-US" altLang="zh-CN" dirty="0" smtClean="0">
                <a:ea typeface="宋体" panose="02010600030101010101" pitchFamily="2" charset="-122"/>
              </a:rPr>
              <a:t>32</a:t>
            </a:r>
            <a:r>
              <a:rPr lang="zh-CN" altLang="en-US" dirty="0" smtClean="0">
                <a:ea typeface="宋体" panose="02010600030101010101" pitchFamily="2" charset="-122"/>
              </a:rPr>
              <a:t>位字地址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新的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值：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最高</a:t>
            </a:r>
            <a:r>
              <a:rPr lang="en-AU" altLang="zh-CN" dirty="0" smtClean="0">
                <a:ea typeface="宋体" panose="02010600030101010101" pitchFamily="2" charset="-122"/>
              </a:rPr>
              <a:t>4 bits</a:t>
            </a:r>
            <a:r>
              <a:rPr lang="zh-CN" altLang="en-US" dirty="0" smtClean="0">
                <a:ea typeface="宋体" panose="02010600030101010101" pitchFamily="2" charset="-122"/>
              </a:rPr>
              <a:t>与旧</a:t>
            </a:r>
            <a:r>
              <a:rPr lang="en-AU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相同（有限跳转范围）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跳转地址用</a:t>
            </a:r>
            <a:r>
              <a:rPr lang="en-AU" altLang="zh-CN" dirty="0" smtClean="0">
                <a:ea typeface="宋体" panose="02010600030101010101" pitchFamily="2" charset="-122"/>
              </a:rPr>
              <a:t>26-bit</a:t>
            </a:r>
            <a:r>
              <a:rPr lang="zh-CN" altLang="en-US" dirty="0" smtClean="0">
                <a:ea typeface="宋体" panose="02010600030101010101" pitchFamily="2" charset="-122"/>
              </a:rPr>
              <a:t>表示（地址的</a:t>
            </a:r>
            <a:r>
              <a:rPr lang="en-US" altLang="zh-CN" dirty="0" smtClean="0">
                <a:ea typeface="宋体" panose="02010600030101010101" pitchFamily="2" charset="-122"/>
              </a:rPr>
              <a:t>27:2</a:t>
            </a:r>
            <a:r>
              <a:rPr lang="zh-CN" altLang="en-US" dirty="0" smtClean="0">
                <a:ea typeface="宋体" panose="02010600030101010101" pitchFamily="2" charset="-122"/>
              </a:rPr>
              <a:t>字段）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最低</a:t>
            </a:r>
            <a:r>
              <a:rPr lang="en-US" altLang="zh-CN" dirty="0" smtClean="0">
                <a:ea typeface="宋体" panose="02010600030101010101" pitchFamily="2" charset="-122"/>
              </a:rPr>
              <a:t>2-bit</a:t>
            </a:r>
            <a:r>
              <a:rPr lang="zh-CN" altLang="en-US" dirty="0" smtClean="0">
                <a:ea typeface="宋体" panose="02010600030101010101" pitchFamily="2" charset="-122"/>
              </a:rPr>
              <a:t>恒为</a:t>
            </a:r>
            <a:r>
              <a:rPr lang="en-AU" altLang="zh-CN" dirty="0" smtClean="0">
                <a:ea typeface="宋体" panose="02010600030101010101" pitchFamily="2" charset="-122"/>
              </a:rPr>
              <a:t>00</a:t>
            </a:r>
            <a:r>
              <a:rPr lang="zh-CN" altLang="en-US" dirty="0" smtClean="0">
                <a:ea typeface="宋体" panose="02010600030101010101" pitchFamily="2" charset="-122"/>
              </a:rPr>
              <a:t>（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字节对齐）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需要新的</a:t>
            </a:r>
            <a:r>
              <a:rPr lang="en-AU" altLang="zh-CN" dirty="0" smtClean="0">
                <a:ea typeface="宋体" panose="02010600030101010101" pitchFamily="2" charset="-122"/>
              </a:rPr>
              <a:t>opcode</a:t>
            </a:r>
            <a:r>
              <a:rPr lang="zh-CN" altLang="en-US" dirty="0" smtClean="0">
                <a:ea typeface="宋体" panose="02010600030101010101" pitchFamily="2" charset="-122"/>
              </a:rPr>
              <a:t>编码，以及相关控制信号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请尝试修改图</a:t>
            </a:r>
            <a:r>
              <a:rPr lang="en-US" altLang="zh-CN" dirty="0" smtClean="0">
                <a:ea typeface="宋体" panose="02010600030101010101" pitchFamily="2" charset="-122"/>
              </a:rPr>
              <a:t>4-17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grpSp>
        <p:nvGrpSpPr>
          <p:cNvPr id="63493" name="Group 14"/>
          <p:cNvGrpSpPr/>
          <p:nvPr/>
        </p:nvGrpSpPr>
        <p:grpSpPr bwMode="auto">
          <a:xfrm>
            <a:off x="1835150" y="1412875"/>
            <a:ext cx="6913563" cy="773113"/>
            <a:chOff x="1156" y="890"/>
            <a:chExt cx="4355" cy="487"/>
          </a:xfrm>
        </p:grpSpPr>
        <p:sp>
          <p:nvSpPr>
            <p:cNvPr id="63495" name="Text Box 5"/>
            <p:cNvSpPr txBox="1">
              <a:spLocks noChangeArrowheads="1"/>
            </p:cNvSpPr>
            <p:nvPr/>
          </p:nvSpPr>
          <p:spPr bwMode="auto">
            <a:xfrm>
              <a:off x="1156" y="890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2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6" name="Text Box 8"/>
            <p:cNvSpPr txBox="1">
              <a:spLocks noChangeArrowheads="1"/>
            </p:cNvSpPr>
            <p:nvPr/>
          </p:nvSpPr>
          <p:spPr bwMode="auto">
            <a:xfrm>
              <a:off x="1973" y="890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>
                <a:ea typeface="宋体" panose="02010600030101010101" pitchFamily="2" charset="-122"/>
              </a:endParaRPr>
            </a:p>
          </p:txBody>
        </p:sp>
        <p:sp>
          <p:nvSpPr>
            <p:cNvPr id="63497" name="Text Box 9"/>
            <p:cNvSpPr txBox="1">
              <a:spLocks noChangeArrowheads="1"/>
            </p:cNvSpPr>
            <p:nvPr/>
          </p:nvSpPr>
          <p:spPr bwMode="auto">
            <a:xfrm>
              <a:off x="1332" y="1165"/>
              <a:ext cx="43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31:26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  <p:sp>
          <p:nvSpPr>
            <p:cNvPr id="63498" name="Text Box 12"/>
            <p:cNvSpPr txBox="1">
              <a:spLocks noChangeArrowheads="1"/>
            </p:cNvSpPr>
            <p:nvPr/>
          </p:nvSpPr>
          <p:spPr bwMode="auto">
            <a:xfrm>
              <a:off x="3560" y="1165"/>
              <a:ext cx="41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charset="2"/>
                <a:buChar char="n"/>
                <a:defRPr sz="3200">
                  <a:solidFill>
                    <a:schemeClr val="tx1"/>
                  </a:solidFill>
                  <a:latin typeface="Arial" panose="0208060402020202020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charset="2"/>
                <a:buChar char="n"/>
                <a:defRPr sz="2800">
                  <a:solidFill>
                    <a:schemeClr val="tx1"/>
                  </a:solidFill>
                  <a:latin typeface="Arial" panose="0208060402020202020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charset="2"/>
                <a:buChar char="n"/>
                <a:defRPr sz="2400">
                  <a:solidFill>
                    <a:schemeClr val="tx1"/>
                  </a:solidFill>
                  <a:latin typeface="Arial" panose="0208060402020202020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charset="2"/>
                <a:buChar char="n"/>
                <a:defRPr sz="2000"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ea typeface="宋体" panose="02010600030101010101" pitchFamily="2" charset="-122"/>
                </a:rPr>
                <a:t>25:0</a:t>
              </a:r>
              <a:endParaRPr lang="en-AU" altLang="zh-CN" sz="1600">
                <a:ea typeface="宋体" panose="02010600030101010101" pitchFamily="2" charset="-122"/>
              </a:endParaRPr>
            </a:p>
          </p:txBody>
        </p:sp>
      </p:grpSp>
      <p:sp>
        <p:nvSpPr>
          <p:cNvPr id="63494" name="Text Box 13"/>
          <p:cNvSpPr txBox="1">
            <a:spLocks noChangeArrowheads="1"/>
          </p:cNvSpPr>
          <p:nvPr/>
        </p:nvSpPr>
        <p:spPr bwMode="auto">
          <a:xfrm>
            <a:off x="811213" y="1489075"/>
            <a:ext cx="742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Jump</a:t>
            </a:r>
            <a:endParaRPr lang="en-AU" altLang="zh-CN" sz="180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FE0220-90BF-41DF-A0E8-9C79B5516A53}" type="slidenum">
              <a:rPr lang="en-AU" altLang="zh-CN" sz="1400"/>
            </a:fld>
            <a:endParaRPr lang="en-AU" altLang="zh-CN" sz="1400"/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指令的执行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6912123" cy="51117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前两步（各指令一样）：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</a:rPr>
              <a:t>PC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在指令所在的存储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单元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取出指令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Register numbers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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根据寄存器的编号从寄存器文件读取寄存器内容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  <a:sym typeface="Symbol" panose="05050102010706020507" pitchFamily="18" charset="2"/>
              </a:rPr>
              <a:t>后续操作与指令类型有关</a:t>
            </a:r>
            <a:endParaRPr lang="en-US" altLang="zh-CN" sz="28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利用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（除了跳转指令外）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算数逻辑指令的计算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存储访问指令的访存地址计算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  <a:sym typeface="Symbol" panose="05050102010706020507" pitchFamily="18" charset="2"/>
              </a:rPr>
              <a:t>分支指令的条件判定计算</a:t>
            </a:r>
            <a:endParaRPr lang="en-US" altLang="zh-CN" sz="20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存储访问指令进行内存的读或写操作；取字指令读入的内存单元</a:t>
            </a:r>
            <a:r>
              <a:rPr lang="zh-CN" altLang="en-US" sz="2400" dirty="0">
                <a:ea typeface="宋体" panose="02010600030101010101" pitchFamily="2" charset="-122"/>
                <a:sym typeface="Symbol" panose="05050102010706020507" pitchFamily="18" charset="2"/>
              </a:rPr>
              <a:t>值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/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算术逻辑指令将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ALU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结果  写入结果寄存器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lvl="1" eaLnBrk="1" hangingPunct="1"/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PC=PC + 4 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或  </a:t>
            </a:r>
            <a:r>
              <a:rPr lang="en-US" altLang="zh-CN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PC=</a:t>
            </a:r>
            <a:r>
              <a:rPr lang="zh-CN" altLang="en-US" sz="2400" dirty="0" smtClean="0">
                <a:ea typeface="宋体" panose="02010600030101010101" pitchFamily="2" charset="-122"/>
                <a:sym typeface="Symbol" panose="05050102010706020507" pitchFamily="18" charset="2"/>
              </a:rPr>
              <a:t>跳转目标地址</a:t>
            </a:r>
            <a:endParaRPr lang="en-US" altLang="zh-CN" sz="2400" dirty="0" smtClean="0"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452320" y="1412776"/>
            <a:ext cx="504056" cy="4824512"/>
          </a:xfrm>
          <a:prstGeom prst="righ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4332" y="3163312"/>
            <a:ext cx="3600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相当的规整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3FA1B8E-C79B-44C1-BBCE-7D14D138B67C}" type="slidenum">
              <a:rPr lang="en-AU" altLang="zh-CN" sz="1400"/>
            </a:fld>
            <a:endParaRPr lang="en-AU" altLang="zh-CN" sz="1400"/>
          </a:p>
        </p:txBody>
      </p:sp>
      <p:pic>
        <p:nvPicPr>
          <p:cNvPr id="65539" name="Picture 6" descr="f04-24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680200" cy="524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增加</a:t>
            </a:r>
            <a:r>
              <a:rPr lang="zh-CN" altLang="en-US" dirty="0">
                <a:ea typeface="宋体" panose="02010600030101010101" pitchFamily="2" charset="-122"/>
              </a:rPr>
              <a:t>跳</a:t>
            </a:r>
            <a:r>
              <a:rPr lang="zh-CN" altLang="en-US" dirty="0" smtClean="0">
                <a:ea typeface="宋体" panose="02010600030101010101" pitchFamily="2" charset="-122"/>
              </a:rPr>
              <a:t>转指令后的数据通路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2397512" y="1415379"/>
            <a:ext cx="5185317" cy="3056260"/>
          </a:xfrm>
          <a:custGeom>
            <a:avLst/>
            <a:gdLst>
              <a:gd name="connsiteX0" fmla="*/ 0 w 5185317"/>
              <a:gd name="connsiteY0" fmla="*/ 3056260 h 3056260"/>
              <a:gd name="connsiteX1" fmla="*/ 122664 w 5185317"/>
              <a:gd name="connsiteY1" fmla="*/ 2153011 h 3056260"/>
              <a:gd name="connsiteX2" fmla="*/ 189571 w 5185317"/>
              <a:gd name="connsiteY2" fmla="*/ 346514 h 3056260"/>
              <a:gd name="connsiteX3" fmla="*/ 1081668 w 5185317"/>
              <a:gd name="connsiteY3" fmla="*/ 23128 h 3056260"/>
              <a:gd name="connsiteX4" fmla="*/ 3233854 w 5185317"/>
              <a:gd name="connsiteY4" fmla="*/ 45431 h 3056260"/>
              <a:gd name="connsiteX5" fmla="*/ 4928839 w 5185317"/>
              <a:gd name="connsiteY5" fmla="*/ 201548 h 3056260"/>
              <a:gd name="connsiteX6" fmla="*/ 5185317 w 5185317"/>
              <a:gd name="connsiteY6" fmla="*/ 223850 h 305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85317" h="3056260">
                <a:moveTo>
                  <a:pt x="0" y="3056260"/>
                </a:moveTo>
                <a:cubicBezTo>
                  <a:pt x="45534" y="2830447"/>
                  <a:pt x="91069" y="2604635"/>
                  <a:pt x="122664" y="2153011"/>
                </a:cubicBezTo>
                <a:cubicBezTo>
                  <a:pt x="154259" y="1701387"/>
                  <a:pt x="29737" y="701494"/>
                  <a:pt x="189571" y="346514"/>
                </a:cubicBezTo>
                <a:cubicBezTo>
                  <a:pt x="349405" y="-8466"/>
                  <a:pt x="574288" y="73308"/>
                  <a:pt x="1081668" y="23128"/>
                </a:cubicBezTo>
                <a:cubicBezTo>
                  <a:pt x="1589049" y="-27053"/>
                  <a:pt x="2592659" y="15694"/>
                  <a:pt x="3233854" y="45431"/>
                </a:cubicBezTo>
                <a:cubicBezTo>
                  <a:pt x="3875049" y="75168"/>
                  <a:pt x="4928839" y="201548"/>
                  <a:pt x="4928839" y="201548"/>
                </a:cubicBezTo>
                <a:lnTo>
                  <a:pt x="5185317" y="223850"/>
                </a:ln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00761" y="1471961"/>
            <a:ext cx="1516566" cy="412595"/>
          </a:xfrm>
          <a:custGeom>
            <a:avLst/>
            <a:gdLst>
              <a:gd name="connsiteX0" fmla="*/ 0 w 1516566"/>
              <a:gd name="connsiteY0" fmla="*/ 412595 h 412595"/>
              <a:gd name="connsiteX1" fmla="*/ 735980 w 1516566"/>
              <a:gd name="connsiteY1" fmla="*/ 301083 h 412595"/>
              <a:gd name="connsiteX2" fmla="*/ 959005 w 1516566"/>
              <a:gd name="connsiteY2" fmla="*/ 111512 h 412595"/>
              <a:gd name="connsiteX3" fmla="*/ 1516566 w 1516566"/>
              <a:gd name="connsiteY3" fmla="*/ 0 h 41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16566" h="412595">
                <a:moveTo>
                  <a:pt x="0" y="412595"/>
                </a:moveTo>
                <a:cubicBezTo>
                  <a:pt x="288073" y="381929"/>
                  <a:pt x="576146" y="351263"/>
                  <a:pt x="735980" y="301083"/>
                </a:cubicBezTo>
                <a:cubicBezTo>
                  <a:pt x="895814" y="250903"/>
                  <a:pt x="828907" y="161692"/>
                  <a:pt x="959005" y="111512"/>
                </a:cubicBezTo>
                <a:cubicBezTo>
                  <a:pt x="1089103" y="61332"/>
                  <a:pt x="1302834" y="30666"/>
                  <a:pt x="1516566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070195" y="1082110"/>
            <a:ext cx="3468029" cy="1635132"/>
          </a:xfrm>
          <a:custGeom>
            <a:avLst/>
            <a:gdLst>
              <a:gd name="connsiteX0" fmla="*/ 0 w 3468029"/>
              <a:gd name="connsiteY0" fmla="*/ 1571880 h 1635132"/>
              <a:gd name="connsiteX1" fmla="*/ 791737 w 3468029"/>
              <a:gd name="connsiteY1" fmla="*/ 1482670 h 1635132"/>
              <a:gd name="connsiteX2" fmla="*/ 1103971 w 3468029"/>
              <a:gd name="connsiteY2" fmla="*/ 244885 h 1635132"/>
              <a:gd name="connsiteX3" fmla="*/ 2520176 w 3468029"/>
              <a:gd name="connsiteY3" fmla="*/ 10710 h 1635132"/>
              <a:gd name="connsiteX4" fmla="*/ 3468029 w 3468029"/>
              <a:gd name="connsiteY4" fmla="*/ 423305 h 1635132"/>
              <a:gd name="connsiteX5" fmla="*/ 3468029 w 3468029"/>
              <a:gd name="connsiteY5" fmla="*/ 423305 h 1635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68029" h="1635132">
                <a:moveTo>
                  <a:pt x="0" y="1571880"/>
                </a:moveTo>
                <a:cubicBezTo>
                  <a:pt x="303871" y="1637858"/>
                  <a:pt x="607742" y="1703836"/>
                  <a:pt x="791737" y="1482670"/>
                </a:cubicBezTo>
                <a:cubicBezTo>
                  <a:pt x="975732" y="1261504"/>
                  <a:pt x="815898" y="490212"/>
                  <a:pt x="1103971" y="244885"/>
                </a:cubicBezTo>
                <a:cubicBezTo>
                  <a:pt x="1392044" y="-442"/>
                  <a:pt x="2126166" y="-19027"/>
                  <a:pt x="2520176" y="10710"/>
                </a:cubicBezTo>
                <a:cubicBezTo>
                  <a:pt x="2914186" y="40447"/>
                  <a:pt x="3468029" y="423305"/>
                  <a:pt x="3468029" y="423305"/>
                </a:cubicBezTo>
                <a:lnTo>
                  <a:pt x="3468029" y="42330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圆角矩形 6"/>
          <p:cNvSpPr/>
          <p:nvPr/>
        </p:nvSpPr>
        <p:spPr bwMode="auto">
          <a:xfrm>
            <a:off x="7308304" y="1471961"/>
            <a:ext cx="630784" cy="948927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3300761" y="1115342"/>
            <a:ext cx="630784" cy="1042785"/>
          </a:xfrm>
          <a:prstGeom prst="roundRect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B0F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7" grpId="1" animBg="1"/>
      <p:bldP spid="11" grpId="0" animBg="1"/>
      <p:bldP spid="11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2B53119-3752-430B-9CAE-014D9FC11387}" type="slidenum">
              <a:rPr lang="en-AU" altLang="zh-CN" sz="1400"/>
            </a:fld>
            <a:endParaRPr lang="en-AU" altLang="zh-CN" sz="1400"/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性能讨论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单周期处理器，最慢的路径决定时钟周期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关键路径</a:t>
            </a:r>
            <a:r>
              <a:rPr lang="en-US" altLang="zh-CN" dirty="0" smtClean="0">
                <a:ea typeface="宋体" panose="02010600030101010101" pitchFamily="2" charset="-122"/>
              </a:rPr>
              <a:t>: </a:t>
            </a:r>
            <a:r>
              <a:rPr lang="zh-CN" altLang="en-US" dirty="0" smtClean="0">
                <a:ea typeface="宋体" panose="02010600030101010101" pitchFamily="2" charset="-122"/>
              </a:rPr>
              <a:t>取字指令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指令存储器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寄存器堆（读）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ALU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数据存储器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  <a:sym typeface="Symbol" panose="05050102010706020507" pitchFamily="18" charset="2"/>
              </a:rPr>
              <a:t>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zh-CN" altLang="en-US" dirty="0" smtClean="0">
                <a:ea typeface="宋体" panose="02010600030101010101" pitchFamily="2" charset="-122"/>
              </a:rPr>
              <a:t>寄存器堆（写）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无法应对不同指令路径</a:t>
            </a:r>
            <a:r>
              <a:rPr lang="zh-CN" altLang="en-US" sz="2000" dirty="0" smtClean="0">
                <a:ea typeface="宋体" panose="02010600030101010101" pitchFamily="2" charset="-122"/>
              </a:rPr>
              <a:t>（处理时间）</a:t>
            </a:r>
            <a:r>
              <a:rPr lang="zh-CN" altLang="en-US" dirty="0" smtClean="0">
                <a:ea typeface="宋体" panose="02010600030101010101" pitchFamily="2" charset="-122"/>
              </a:rPr>
              <a:t>长短的差异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违背了设计原则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加快经常性事件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解决方法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 smtClean="0">
                <a:ea typeface="宋体" panose="02010600030101010101" pitchFamily="2" charset="-122"/>
              </a:rPr>
              <a:t> 使用流水线方式处理指令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34163244-90C8-4A08-95EC-BDF4658A98C6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69635" name="Picture 8" descr="f04-2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420938"/>
            <a:ext cx="4484687" cy="357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4.5 </a:t>
            </a:r>
            <a:r>
              <a:rPr lang="zh-CN" altLang="en-US" dirty="0" smtClean="0">
                <a:ea typeface="宋体" panose="02010600030101010101" pitchFamily="2" charset="-122"/>
              </a:rPr>
              <a:t>指令的流水处理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228725"/>
          </a:xfrm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dirty="0" smtClean="0">
                <a:ea typeface="宋体" panose="02010600030101010101" pitchFamily="2" charset="-122"/>
              </a:rPr>
              <a:t>方式的洗衣房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相互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重叠</a:t>
            </a:r>
            <a:r>
              <a:rPr lang="zh-CN" altLang="en-US" dirty="0" smtClean="0">
                <a:ea typeface="宋体" panose="02010600030101010101" pitchFamily="2" charset="-122"/>
              </a:rPr>
              <a:t>的操作：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以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并行</a:t>
            </a:r>
            <a:r>
              <a:rPr lang="zh-CN" altLang="en-US" dirty="0" smtClean="0">
                <a:ea typeface="宋体" panose="02010600030101010101" pitchFamily="2" charset="-122"/>
              </a:rPr>
              <a:t>方式提高</a:t>
            </a:r>
            <a:r>
              <a:rPr lang="zh-CN" altLang="en-US" dirty="0">
                <a:ea typeface="宋体" panose="02010600030101010101" pitchFamily="2" charset="-122"/>
              </a:rPr>
              <a:t>性能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9638" name="Text Box 4"/>
          <p:cNvSpPr txBox="1">
            <a:spLocks noChangeArrowheads="1"/>
          </p:cNvSpPr>
          <p:nvPr/>
        </p:nvSpPr>
        <p:spPr bwMode="auto">
          <a:xfrm rot="5400000">
            <a:off x="7312819" y="1464469"/>
            <a:ext cx="32956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§4.5 An Overview of Pipelining</a:t>
            </a:r>
          </a:p>
        </p:txBody>
      </p:sp>
      <p:sp>
        <p:nvSpPr>
          <p:cNvPr id="69639" name="Rectangle 6"/>
          <p:cNvSpPr>
            <a:spLocks noChangeArrowheads="1"/>
          </p:cNvSpPr>
          <p:nvPr/>
        </p:nvSpPr>
        <p:spPr bwMode="auto">
          <a:xfrm>
            <a:off x="5053659" y="2708275"/>
            <a:ext cx="3974454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个洗衣任务：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加速比</a:t>
            </a:r>
            <a:r>
              <a:rPr lang="en-US" altLang="zh-CN" sz="2400" dirty="0">
                <a:ea typeface="宋体" panose="02010600030101010101" pitchFamily="2" charset="-122"/>
              </a:rPr>
              <a:t>Speedup</a:t>
            </a:r>
            <a:br>
              <a:rPr lang="en-US" altLang="zh-CN" sz="2000" dirty="0">
                <a:ea typeface="宋体" panose="02010600030101010101" pitchFamily="2" charset="-122"/>
              </a:rPr>
            </a:br>
            <a:r>
              <a:rPr lang="en-US" altLang="zh-CN" sz="2000" dirty="0" smtClean="0">
                <a:ea typeface="宋体" panose="02010600030101010101" pitchFamily="2" charset="-122"/>
              </a:rPr>
              <a:t>	= </a:t>
            </a:r>
            <a:r>
              <a:rPr lang="en-US" altLang="zh-CN" sz="2000" dirty="0">
                <a:ea typeface="宋体" panose="02010600030101010101" pitchFamily="2" charset="-122"/>
              </a:rPr>
              <a:t>8/3.5 = 2.3</a:t>
            </a:r>
            <a:endParaRPr lang="en-US" altLang="zh-CN" sz="2000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连续洗衣任务</a:t>
            </a:r>
            <a:r>
              <a:rPr lang="en-US" altLang="zh-CN" sz="2800" dirty="0" smtClean="0">
                <a:ea typeface="宋体" panose="02010600030101010101" pitchFamily="2" charset="-122"/>
              </a:rPr>
              <a:t>: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>
                <a:ea typeface="宋体" panose="02010600030101010101" pitchFamily="2" charset="-122"/>
              </a:rPr>
              <a:t>加速比</a:t>
            </a:r>
            <a:r>
              <a:rPr lang="en-US" altLang="zh-CN" sz="2400" dirty="0" smtClean="0">
                <a:ea typeface="宋体" panose="02010600030101010101" pitchFamily="2" charset="-122"/>
              </a:rPr>
              <a:t>Speedup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2n</a:t>
            </a:r>
            <a:r>
              <a:rPr lang="en-US" altLang="zh-CN" sz="2400" dirty="0" smtClean="0">
                <a:ea typeface="宋体" panose="02010600030101010101" pitchFamily="2" charset="-122"/>
              </a:rPr>
              <a:t>/(0.5n </a:t>
            </a:r>
            <a:r>
              <a:rPr lang="en-US" altLang="zh-CN" sz="2400" dirty="0">
                <a:ea typeface="宋体" panose="02010600030101010101" pitchFamily="2" charset="-122"/>
              </a:rPr>
              <a:t>+ </a:t>
            </a:r>
            <a:r>
              <a:rPr lang="en-US" altLang="zh-CN" sz="2400" dirty="0" smtClean="0">
                <a:ea typeface="宋体" panose="02010600030101010101" pitchFamily="2" charset="-122"/>
              </a:rPr>
              <a:t>1.5) ≈ </a:t>
            </a:r>
            <a:r>
              <a:rPr lang="en-US" altLang="zh-CN" sz="2400" dirty="0">
                <a:ea typeface="宋体" panose="02010600030101010101" pitchFamily="2" charset="-122"/>
              </a:rPr>
              <a:t>4</a:t>
            </a:r>
            <a:br>
              <a:rPr lang="en-US" altLang="zh-CN" sz="2400" dirty="0">
                <a:ea typeface="宋体" panose="02010600030101010101" pitchFamily="2" charset="-122"/>
              </a:rPr>
            </a:br>
            <a:r>
              <a:rPr lang="en-US" altLang="zh-CN" sz="2400" dirty="0">
                <a:ea typeface="宋体" panose="02010600030101010101" pitchFamily="2" charset="-122"/>
              </a:rPr>
              <a:t>= number of stages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1043608" y="5255618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2483768" y="4790976"/>
            <a:ext cx="432048" cy="837208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7127" y="4803885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74491" y="5258723"/>
            <a:ext cx="297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空闲</a:t>
            </a:r>
            <a:r>
              <a:rPr lang="zh-CN" altLang="en-US" dirty="0">
                <a:solidFill>
                  <a:srgbClr val="FF0000"/>
                </a:solidFill>
              </a:rPr>
              <a:t>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23EFA8E2-CFFB-44E7-B952-28375D09D296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指令流水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/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r>
              <a:rPr lang="en-US" altLang="zh-CN" dirty="0" smtClean="0">
                <a:ea typeface="宋体" panose="02010600030101010101" pitchFamily="2" charset="-122"/>
              </a:rPr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每级完成一个操作步骤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IF: </a:t>
            </a:r>
            <a:r>
              <a:rPr lang="zh-CN" altLang="en-US" dirty="0" smtClean="0">
                <a:ea typeface="宋体" panose="02010600030101010101" pitchFamily="2" charset="-122"/>
              </a:rPr>
              <a:t>从内存中取指令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ID: </a:t>
            </a:r>
            <a:r>
              <a:rPr lang="zh-CN" altLang="en-US" dirty="0" smtClean="0">
                <a:ea typeface="宋体" panose="02010600030101010101" pitchFamily="2" charset="-122"/>
              </a:rPr>
              <a:t>指令解码</a:t>
            </a:r>
            <a:r>
              <a:rPr lang="en-US" altLang="zh-CN" dirty="0" smtClean="0">
                <a:ea typeface="宋体" panose="02010600030101010101" pitchFamily="2" charset="-122"/>
              </a:rPr>
              <a:t>&amp; </a:t>
            </a:r>
            <a:r>
              <a:rPr lang="zh-CN" altLang="en-US" dirty="0" smtClean="0">
                <a:ea typeface="宋体" panose="02010600030101010101" pitchFamily="2" charset="-122"/>
              </a:rPr>
              <a:t>读寄存器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EX: </a:t>
            </a:r>
            <a:r>
              <a:rPr lang="zh-CN" altLang="en-US" dirty="0" smtClean="0">
                <a:ea typeface="宋体" panose="02010600030101010101" pitchFamily="2" charset="-122"/>
              </a:rPr>
              <a:t>执行运算或计算地址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MEM: </a:t>
            </a:r>
            <a:r>
              <a:rPr lang="zh-CN" altLang="en-US" dirty="0" smtClean="0">
                <a:ea typeface="宋体" panose="02010600030101010101" pitchFamily="2" charset="-122"/>
              </a:rPr>
              <a:t>访问内存操作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990600" lvl="1" indent="-533400" eaLnBrk="1" hangingPunct="1">
              <a:buSzTx/>
              <a:buFont typeface="Wingdings" charset="2"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WB: </a:t>
            </a:r>
            <a:r>
              <a:rPr lang="zh-CN" altLang="en-US" dirty="0" smtClean="0">
                <a:ea typeface="宋体" panose="02010600030101010101" pitchFamily="2" charset="-122"/>
              </a:rPr>
              <a:t>将结果写回寄存器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9ACA8B3-6304-4B14-B409-D03E563E47C2}" type="slidenum">
              <a:rPr lang="en-AU" altLang="zh-CN" sz="1400"/>
            </a:fld>
            <a:endParaRPr lang="en-AU" altLang="zh-CN" sz="1400"/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流水线性能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533650"/>
          </a:xfrm>
        </p:spPr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假设各级所需时间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寄存器读写 </a:t>
            </a:r>
            <a:r>
              <a:rPr lang="en-US" altLang="zh-CN" sz="2400" dirty="0" smtClean="0">
                <a:ea typeface="宋体" panose="02010600030101010101" pitchFamily="2" charset="-122"/>
              </a:rPr>
              <a:t>100ps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其他操作 </a:t>
            </a:r>
            <a:r>
              <a:rPr lang="en-US" altLang="zh-CN" sz="2400" dirty="0" smtClean="0">
                <a:ea typeface="宋体" panose="02010600030101010101" pitchFamily="2" charset="-122"/>
              </a:rPr>
              <a:t>200ps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3200" dirty="0" smtClean="0">
                <a:ea typeface="宋体" panose="02010600030101010101" pitchFamily="2" charset="-122"/>
              </a:rPr>
              <a:t>例题：流水与单周期数据路径的性能对比</a:t>
            </a:r>
            <a:endParaRPr lang="en-US" altLang="zh-CN" sz="3200" dirty="0" smtClean="0">
              <a:ea typeface="宋体" panose="02010600030101010101" pitchFamily="2" charset="-122"/>
            </a:endParaRPr>
          </a:p>
        </p:txBody>
      </p:sp>
      <p:graphicFrame>
        <p:nvGraphicFramePr>
          <p:cNvPr id="327684" name="Group 4"/>
          <p:cNvGraphicFramePr>
            <a:graphicFrameLocks noGrp="1"/>
          </p:cNvGraphicFramePr>
          <p:nvPr/>
        </p:nvGraphicFramePr>
        <p:xfrm>
          <a:off x="395288" y="3846513"/>
          <a:ext cx="8353425" cy="2246314"/>
        </p:xfrm>
        <a:graphic>
          <a:graphicData uri="http://schemas.openxmlformats.org/drawingml/2006/table">
            <a:tbl>
              <a:tblPr/>
              <a:tblGrid>
                <a:gridCol w="1193800"/>
                <a:gridCol w="1192212"/>
                <a:gridCol w="1195388"/>
                <a:gridCol w="1190625"/>
                <a:gridCol w="1195387"/>
                <a:gridCol w="1192213"/>
                <a:gridCol w="1193800"/>
              </a:tblGrid>
              <a:tr h="6397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指令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取指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读寄存器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ALU op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访问内存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写寄存器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总时间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lw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</a:t>
                      </a:r>
                      <a:r>
                        <a:rPr kumimoji="0" lang="en-US" altLang="zh-CN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800ps</a:t>
                      </a:r>
                      <a:endParaRPr kumimoji="0" lang="en-AU" altLang="zh-CN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048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sw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700ps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0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R-format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600ps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beq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100 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200ps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endParaRPr kumimoji="0" lang="en-US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charset="2"/>
                        <a:defRPr sz="28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charset="2"/>
                        <a:defRPr sz="24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charset="2"/>
                        <a:defRPr sz="2000"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charset="2"/>
                        <a:defRPr>
                          <a:solidFill>
                            <a:schemeClr val="tx1"/>
                          </a:solidFill>
                          <a:latin typeface="Arial" panose="0208060402020202020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charset="2"/>
                        <a:buNone/>
                      </a:pP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80604020202020204" charset="0"/>
                          <a:ea typeface="宋体" panose="02010600030101010101" pitchFamily="2" charset="-122"/>
                        </a:rPr>
                        <a:t>500ps</a:t>
                      </a:r>
                      <a:endParaRPr kumimoji="0" lang="en-AU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80604020202020204" charset="0"/>
                        <a:ea typeface="宋体" panose="02010600030101010101" pitchFamily="2" charset="-122"/>
                      </a:endParaRP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C8587543-0E32-4A0E-BFC7-9E5A1A5BDC40}" type="slidenum">
              <a:rPr lang="en-AU" altLang="zh-CN" sz="1400"/>
            </a:fld>
            <a:endParaRPr lang="en-AU" altLang="zh-CN" sz="1400"/>
          </a:p>
        </p:txBody>
      </p:sp>
      <p:pic>
        <p:nvPicPr>
          <p:cNvPr id="75779" name="Picture 6" descr="f04-27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6621463" cy="462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5781" name="Text Box 4"/>
          <p:cNvSpPr txBox="1">
            <a:spLocks noChangeArrowheads="1"/>
          </p:cNvSpPr>
          <p:nvPr/>
        </p:nvSpPr>
        <p:spPr bwMode="auto">
          <a:xfrm>
            <a:off x="3132138" y="1196975"/>
            <a:ext cx="2114746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单周期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800ps)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75782" name="Text Box 5"/>
          <p:cNvSpPr txBox="1">
            <a:spLocks noChangeArrowheads="1"/>
          </p:cNvSpPr>
          <p:nvPr/>
        </p:nvSpPr>
        <p:spPr bwMode="auto">
          <a:xfrm>
            <a:off x="3276600" y="3644900"/>
            <a:ext cx="2345579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流水方式</a:t>
            </a:r>
            <a:r>
              <a:rPr lang="en-US" altLang="zh-CN" sz="1800" dirty="0" smtClean="0"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ea typeface="宋体" panose="02010600030101010101" pitchFamily="2" charset="-122"/>
              </a:rPr>
              <a:t>(T</a:t>
            </a:r>
            <a:r>
              <a:rPr lang="en-US" altLang="zh-CN" sz="1800" baseline="-25000" dirty="0">
                <a:ea typeface="宋体" panose="02010600030101010101" pitchFamily="2" charset="-122"/>
              </a:rPr>
              <a:t>c</a:t>
            </a:r>
            <a:r>
              <a:rPr lang="en-US" altLang="zh-CN" sz="1800" dirty="0">
                <a:ea typeface="宋体" panose="02010600030101010101" pitchFamily="2" charset="-122"/>
              </a:rPr>
              <a:t>= 200ps)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7721" y="6377574"/>
            <a:ext cx="4144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4-27</a:t>
            </a:r>
            <a:r>
              <a:rPr lang="zh-CN" altLang="en-US" dirty="0" smtClean="0"/>
              <a:t> 单周期非流水  与 流水方式 的对比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非流水：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每条指令需要</a:t>
            </a:r>
            <a:r>
              <a:rPr lang="en-US" altLang="zh-CN" dirty="0" smtClean="0"/>
              <a:t>800ps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条指令与第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条指令相隔</a:t>
            </a:r>
            <a:r>
              <a:rPr lang="en-US" altLang="zh-CN" dirty="0" smtClean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800=</a:t>
            </a:r>
            <a:r>
              <a:rPr lang="en-US" altLang="zh-CN" dirty="0" smtClean="0">
                <a:solidFill>
                  <a:srgbClr val="FF0000"/>
                </a:solidFill>
              </a:rPr>
              <a:t>2400</a:t>
            </a:r>
            <a:r>
              <a:rPr lang="en-US" altLang="zh-CN" dirty="0" smtClean="0"/>
              <a:t>ps</a:t>
            </a:r>
            <a:endParaRPr lang="en-US" altLang="zh-CN" dirty="0" smtClean="0"/>
          </a:p>
          <a:p>
            <a:r>
              <a:rPr lang="zh-CN" altLang="en-US" dirty="0" smtClean="0"/>
              <a:t>流水：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每条指令间隔</a:t>
            </a:r>
            <a:r>
              <a:rPr lang="en-US" altLang="zh-CN" b="1" dirty="0" smtClean="0">
                <a:solidFill>
                  <a:srgbClr val="009900"/>
                </a:solidFill>
              </a:rPr>
              <a:t>max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200,100,200,200,100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条指令与第</a:t>
            </a:r>
            <a:r>
              <a:rPr lang="en-US" altLang="zh-CN" dirty="0"/>
              <a:t>4</a:t>
            </a:r>
            <a:r>
              <a:rPr lang="zh-CN" altLang="en-US" dirty="0"/>
              <a:t>条指令相隔</a:t>
            </a:r>
            <a:r>
              <a:rPr lang="en-US" altLang="zh-CN" dirty="0"/>
              <a:t>3</a:t>
            </a:r>
            <a:r>
              <a:rPr lang="zh-CN" altLang="en-US" dirty="0" smtClean="0"/>
              <a:t>*</a:t>
            </a:r>
            <a:r>
              <a:rPr lang="en-US" altLang="zh-CN" dirty="0" smtClean="0"/>
              <a:t>200=</a:t>
            </a:r>
            <a:r>
              <a:rPr lang="en-US" altLang="zh-CN" dirty="0" smtClean="0">
                <a:solidFill>
                  <a:srgbClr val="FF0000"/>
                </a:solidFill>
              </a:rPr>
              <a:t>600</a:t>
            </a:r>
            <a:r>
              <a:rPr lang="en-US" altLang="zh-CN" dirty="0" smtClean="0"/>
              <a:t>ps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dirty="0" smtClean="0"/>
              <a:t>Chapter 4 — The Processor — </a:t>
            </a:r>
            <a:fld id="{2BC4159C-8FB5-4701-B7E8-AE7E0381651F}" type="slidenum">
              <a:rPr lang="en-AU" altLang="zh-CN" dirty="0" smtClean="0"/>
            </a:fld>
            <a:endParaRPr lang="en-AU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8253800-B146-4F2F-9724-3B719FAF75C1}" type="slidenum">
              <a:rPr lang="en-AU" altLang="zh-CN" sz="1400"/>
            </a:fld>
            <a:endParaRPr lang="en-AU" altLang="zh-CN" sz="1400"/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</a:t>
            </a:r>
            <a:r>
              <a:rPr lang="zh-CN" altLang="en-US" dirty="0">
                <a:ea typeface="宋体" panose="02010600030101010101" pitchFamily="2" charset="-122"/>
              </a:rPr>
              <a:t>加速比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流水线各级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等长</a:t>
            </a:r>
            <a:endParaRPr lang="en-US" altLang="zh-CN" dirty="0" smtClean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各级处理时间相等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= </a:t>
            </a:r>
            <a:r>
              <a:rPr lang="zh-CN" altLang="en-US" dirty="0" smtClean="0">
                <a:ea typeface="宋体" panose="02010600030101010101" pitchFamily="2" charset="-122"/>
              </a:rPr>
              <a:t>两条指令间隔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（</a:t>
            </a:r>
            <a:r>
              <a:rPr lang="zh-CN" altLang="en-US" b="1" baseline="-25000" dirty="0" smtClean="0">
                <a:solidFill>
                  <a:srgbClr val="009900"/>
                </a:solidFill>
                <a:ea typeface="宋体" panose="02010600030101010101" pitchFamily="2" charset="-122"/>
              </a:rPr>
              <a:t>非流水</a:t>
            </a:r>
            <a:r>
              <a:rPr lang="zh-CN" altLang="en-US" baseline="-25000" dirty="0" smtClean="0">
                <a:ea typeface="宋体" panose="02010600030101010101" pitchFamily="2" charset="-122"/>
              </a:rPr>
              <a:t>）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		</a:t>
            </a:r>
            <a:r>
              <a:rPr lang="zh-CN" altLang="en-US" dirty="0" smtClean="0">
                <a:ea typeface="宋体" panose="02010600030101010101" pitchFamily="2" charset="-122"/>
              </a:rPr>
              <a:t>流水线级数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  各级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不等长</a:t>
            </a:r>
            <a:r>
              <a:rPr lang="zh-CN" altLang="en-US" dirty="0" smtClean="0">
                <a:ea typeface="宋体" panose="02010600030101010101" pitchFamily="2" charset="-122"/>
              </a:rPr>
              <a:t>，加速比下降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上面例子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加速比小于</a:t>
            </a:r>
            <a:r>
              <a:rPr lang="en-US" altLang="zh-CN" dirty="0" smtClean="0">
                <a:ea typeface="宋体" panose="02010600030101010101" pitchFamily="2" charset="-122"/>
              </a:rPr>
              <a:t>5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加速的原因是吞吐率的提升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每条指令的全部执行时间仍然不变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7829" name="Line 4"/>
          <p:cNvSpPr>
            <a:spLocks noChangeShapeType="1"/>
          </p:cNvSpPr>
          <p:nvPr/>
        </p:nvSpPr>
        <p:spPr bwMode="auto">
          <a:xfrm>
            <a:off x="1835150" y="3212976"/>
            <a:ext cx="3744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228184" y="2420888"/>
            <a:ext cx="24416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假设指令序列无限长</a:t>
            </a:r>
            <a:endParaRPr lang="en-US" altLang="zh-CN" dirty="0" smtClean="0"/>
          </a:p>
          <a:p>
            <a:r>
              <a:rPr lang="zh-CN" altLang="en-US" dirty="0" smtClean="0"/>
              <a:t>（否则加速比还将下降）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E756FCB-6CD8-4E65-BAC7-6237AE509B50}" type="slidenum">
              <a:rPr lang="en-AU" altLang="zh-CN" sz="1400"/>
            </a:fld>
            <a:endParaRPr lang="en-AU" altLang="zh-CN" sz="1400"/>
          </a:p>
        </p:txBody>
      </p:sp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面向流水线的</a:t>
            </a:r>
            <a:r>
              <a:rPr lang="en-US" altLang="zh-CN" dirty="0" smtClean="0">
                <a:ea typeface="宋体" panose="02010600030101010101" pitchFamily="2" charset="-122"/>
              </a:rPr>
              <a:t>ISA</a:t>
            </a:r>
            <a:r>
              <a:rPr lang="zh-CN" altLang="en-US" dirty="0" smtClean="0">
                <a:ea typeface="宋体" panose="02010600030101010101" pitchFamily="2" charset="-122"/>
              </a:rPr>
              <a:t>设计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ISA </a:t>
            </a:r>
            <a:r>
              <a:rPr lang="zh-CN" altLang="en-US" dirty="0" smtClean="0">
                <a:ea typeface="宋体" panose="02010600030101010101" pitchFamily="2" charset="-122"/>
              </a:rPr>
              <a:t>设计原则（也是优点）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所有指令都是</a:t>
            </a:r>
            <a:r>
              <a:rPr lang="en-US" altLang="zh-CN" dirty="0" smtClean="0">
                <a:ea typeface="宋体" panose="02010600030101010101" pitchFamily="2" charset="-122"/>
              </a:rPr>
              <a:t>32-bits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更容易在一个时钟周期内取指和译码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对比 </a:t>
            </a:r>
            <a:r>
              <a:rPr lang="en-US" altLang="zh-CN" dirty="0" smtClean="0">
                <a:ea typeface="宋体" panose="02010600030101010101" pitchFamily="2" charset="-122"/>
              </a:rPr>
              <a:t> x86: 1- to 17-byte </a:t>
            </a:r>
            <a:r>
              <a:rPr lang="zh-CN" altLang="en-US" dirty="0" smtClean="0">
                <a:ea typeface="宋体" panose="02010600030101010101" pitchFamily="2" charset="-122"/>
              </a:rPr>
              <a:t>指令（以及</a:t>
            </a:r>
            <a:r>
              <a:rPr lang="en-US" altLang="zh-CN" dirty="0" smtClean="0">
                <a:ea typeface="宋体" panose="02010600030101010101" pitchFamily="2" charset="-122"/>
              </a:rPr>
              <a:t>RISC</a:t>
            </a:r>
            <a:r>
              <a:rPr lang="zh-CN" altLang="en-US" dirty="0" smtClean="0">
                <a:ea typeface="宋体" panose="02010600030101010101" pitchFamily="2" charset="-122"/>
              </a:rPr>
              <a:t>转换）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指令格式较少、而且很规整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解码的同时就可以读取寄存器操作数，否则增加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访存操作仅出现在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st</a:t>
            </a:r>
            <a:r>
              <a:rPr lang="zh-CN" altLang="en-US" dirty="0" smtClean="0">
                <a:ea typeface="宋体" panose="02010600030101010101" pitchFamily="2" charset="-122"/>
              </a:rPr>
              <a:t>指令中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第</a:t>
            </a:r>
            <a:r>
              <a:rPr lang="en-US" altLang="zh-CN" dirty="0" smtClean="0">
                <a:ea typeface="宋体" panose="02010600030101010101" pitchFamily="2" charset="-122"/>
              </a:rPr>
              <a:t>3</a:t>
            </a:r>
            <a:r>
              <a:rPr lang="zh-CN" altLang="en-US" dirty="0" smtClean="0">
                <a:ea typeface="宋体" panose="02010600030101010101" pitchFamily="2" charset="-122"/>
              </a:rPr>
              <a:t>级“执行部件”可用于计算地址，供第</a:t>
            </a:r>
            <a:r>
              <a:rPr lang="en-US" altLang="zh-CN" dirty="0" smtClean="0">
                <a:ea typeface="宋体" panose="02010600030101010101" pitchFamily="2" charset="-122"/>
              </a:rPr>
              <a:t>4</a:t>
            </a:r>
            <a:r>
              <a:rPr lang="zh-CN" altLang="en-US" dirty="0" smtClean="0">
                <a:ea typeface="宋体" panose="02010600030101010101" pitchFamily="2" charset="-122"/>
              </a:rPr>
              <a:t>级访存使用。否则需要在执行部件和访存之间增加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级地址计算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操作数内存地址对齐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内存访问只需一个周期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194D022-3C12-416C-A850-5B9C2A2B6145}" type="slidenum">
              <a:rPr lang="en-AU" altLang="zh-CN" sz="1400"/>
            </a:fld>
            <a:endParaRPr lang="en-AU" altLang="zh-CN" sz="1400"/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冒险现象：下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周期不能按时执行后</a:t>
            </a:r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solidFill>
                  <a:srgbClr val="009900"/>
                </a:solidFill>
                <a:ea typeface="宋体" panose="02010600030101010101" pitchFamily="2" charset="-122"/>
              </a:rPr>
              <a:t>结构冒险</a:t>
            </a:r>
            <a:r>
              <a:rPr lang="zh-CN" altLang="en-US" dirty="0" smtClean="0">
                <a:ea typeface="宋体" panose="02010600030101010101" pitchFamily="2" charset="-122"/>
              </a:rPr>
              <a:t>（结构相关）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所需的部件忙，暂不可用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数据冒险</a:t>
            </a:r>
            <a:r>
              <a:rPr lang="zh-CN" altLang="en-US" dirty="0" smtClean="0">
                <a:ea typeface="宋体" panose="02010600030101010101" pitchFamily="2" charset="-122"/>
              </a:rPr>
              <a:t>（数据相关）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需要前面某条指令的计算结果，用于本次计算输入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>
                <a:solidFill>
                  <a:srgbClr val="009900"/>
                </a:solidFill>
                <a:ea typeface="宋体" panose="02010600030101010101" pitchFamily="2" charset="-122"/>
              </a:rPr>
              <a:t>控制冒险</a:t>
            </a:r>
            <a:r>
              <a:rPr lang="zh-CN" altLang="en-US" dirty="0" smtClean="0">
                <a:ea typeface="宋体" panose="02010600030101010101" pitchFamily="2" charset="-122"/>
              </a:rPr>
              <a:t>（控制相关）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需要根据前面某条指令的结果来确定分支的选择执行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</a:fld>
            <a:endParaRPr lang="en-AU" altLang="zh-CN" sz="1400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CPU </a:t>
            </a:r>
            <a:r>
              <a:rPr lang="zh-CN" altLang="en-US" dirty="0" smtClean="0">
                <a:ea typeface="宋体" panose="02010600030101010101" pitchFamily="2" charset="-122"/>
              </a:rPr>
              <a:t>抽象视图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MIPS</a:t>
            </a:r>
            <a:r>
              <a:rPr lang="zh-CN" altLang="en-US" b="1" dirty="0" smtClean="0"/>
              <a:t>子集实现的抽象视图</a:t>
            </a:r>
            <a:endParaRPr lang="zh-CN" altLang="en-US" b="1" dirty="0"/>
          </a:p>
        </p:txBody>
      </p:sp>
      <p:sp>
        <p:nvSpPr>
          <p:cNvPr id="3" name="左大括号 2"/>
          <p:cNvSpPr/>
          <p:nvPr/>
        </p:nvSpPr>
        <p:spPr bwMode="auto">
          <a:xfrm rot="16200000">
            <a:off x="3305131" y="3746306"/>
            <a:ext cx="301494" cy="424847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左大括号 7"/>
          <p:cNvSpPr/>
          <p:nvPr/>
        </p:nvSpPr>
        <p:spPr bwMode="auto">
          <a:xfrm rot="16200000">
            <a:off x="7136617" y="4625467"/>
            <a:ext cx="271365" cy="252027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89249" y="6021289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前两步（相同）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372200" y="6017559"/>
            <a:ext cx="20162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8000"/>
                </a:solidFill>
              </a:rPr>
              <a:t>指令类型相关的操作</a:t>
            </a:r>
            <a:endParaRPr lang="zh-CN" altLang="en-US" dirty="0">
              <a:solidFill>
                <a:srgbClr val="008000"/>
              </a:solidFill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1637418" y="1351193"/>
            <a:ext cx="4103861" cy="1887044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88124" y="2187350"/>
            <a:ext cx="18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8000"/>
                </a:solidFill>
              </a:rPr>
              <a:t>PC</a:t>
            </a:r>
            <a:r>
              <a:rPr lang="zh-CN" altLang="en-US" dirty="0" smtClean="0">
                <a:solidFill>
                  <a:srgbClr val="008000"/>
                </a:solidFill>
              </a:rPr>
              <a:t>调整</a:t>
            </a:r>
            <a:endParaRPr lang="zh-CN" altLang="en-US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4" grpId="0"/>
      <p:bldP spid="10" grpId="0"/>
      <p:bldP spid="5" grpId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68F8F99-BE91-438F-AC7A-6179D7C0D171}" type="slidenum">
              <a:rPr lang="en-AU" altLang="zh-CN" sz="1400"/>
            </a:fld>
            <a:endParaRPr lang="en-AU" altLang="zh-CN" sz="1400"/>
          </a:p>
        </p:txBody>
      </p:sp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某个资源使用的上的冲突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如果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流水实现，且只有一个内存部件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存取操作都需要访问内存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取指令将因此而停顿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引起流水线中的气泡</a:t>
            </a:r>
            <a:r>
              <a:rPr lang="en-US" altLang="zh-CN" dirty="0" smtClean="0">
                <a:ea typeface="宋体" panose="02010600030101010101" pitchFamily="2" charset="-122"/>
              </a:rPr>
              <a:t>“bubble”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因此，流水实现的</a:t>
            </a:r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必须有分离独立的指令和数据内存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实际实现中是使用独立的</a:t>
            </a:r>
            <a:r>
              <a:rPr lang="en-US" altLang="zh-CN" dirty="0" smtClean="0">
                <a:ea typeface="宋体" panose="02010600030101010101" pitchFamily="2" charset="-122"/>
              </a:rPr>
              <a:t>L1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cache</a:t>
            </a:r>
            <a:r>
              <a:rPr lang="zh-CN" altLang="en-US" dirty="0" smtClean="0">
                <a:ea typeface="宋体" panose="02010600030101010101" pitchFamily="2" charset="-122"/>
              </a:rPr>
              <a:t>而实现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E6A476B-30D9-4B4B-8D35-BE12202D10B9}" type="slidenum">
              <a:rPr lang="en-AU" altLang="zh-CN" sz="1400"/>
            </a:fld>
            <a:endParaRPr lang="en-AU" altLang="zh-CN" sz="1400"/>
          </a:p>
        </p:txBody>
      </p:sp>
      <p:pic>
        <p:nvPicPr>
          <p:cNvPr id="86019" name="Picture 6" descr="data-hazard-bubble-no-forwardi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95" y="3783012"/>
            <a:ext cx="7964488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22272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一条指令依赖于前面某条执行的计算结果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	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$t0, $t1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sub	$t2, </a:t>
            </a:r>
            <a:r>
              <a:rPr lang="en-US" altLang="zh-CN" dirty="0" smtClean="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$s0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$t3</a:t>
            </a:r>
          </a:p>
        </p:txBody>
      </p:sp>
      <p:sp>
        <p:nvSpPr>
          <p:cNvPr id="2" name="矩形 1"/>
          <p:cNvSpPr/>
          <p:nvPr/>
        </p:nvSpPr>
        <p:spPr>
          <a:xfrm>
            <a:off x="3275856" y="2988614"/>
            <a:ext cx="46073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：推迟执行，保持因果关系，性能下降</a:t>
            </a:r>
            <a:endParaRPr lang="en-US" altLang="zh-CN" dirty="0"/>
          </a:p>
        </p:txBody>
      </p:sp>
      <p:sp>
        <p:nvSpPr>
          <p:cNvPr id="7" name="矩形 6"/>
          <p:cNvSpPr/>
          <p:nvPr/>
        </p:nvSpPr>
        <p:spPr>
          <a:xfrm>
            <a:off x="3275855" y="2650060"/>
            <a:ext cx="566811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：编译器安排指令序列</a:t>
            </a:r>
            <a:r>
              <a:rPr lang="en-US" altLang="zh-CN" dirty="0" smtClean="0"/>
              <a:t>——</a:t>
            </a:r>
            <a:r>
              <a:rPr lang="zh-CN" altLang="en-US" dirty="0"/>
              <a:t>出现太</a:t>
            </a:r>
            <a:r>
              <a:rPr lang="zh-CN" altLang="en-US" dirty="0" smtClean="0"/>
              <a:t>频繁，效果不好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3275856" y="3327168"/>
            <a:ext cx="30460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zh-CN" altLang="en-US" b="1" dirty="0" smtClean="0">
                <a:solidFill>
                  <a:srgbClr val="009900"/>
                </a:solidFill>
              </a:rPr>
              <a:t>能否不降低性能？</a:t>
            </a:r>
            <a:endParaRPr lang="en-US" altLang="zh-CN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9BA4DE7-9F35-475A-B7D8-D880BD0FEE08}" type="slidenum">
              <a:rPr lang="en-AU" altLang="zh-CN" sz="1400"/>
            </a:fld>
            <a:endParaRPr lang="en-AU" altLang="zh-CN" sz="1400"/>
          </a:p>
        </p:txBody>
      </p:sp>
      <p:pic>
        <p:nvPicPr>
          <p:cNvPr id="88067" name="Picture 6" descr="f04-29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663" y="3789040"/>
            <a:ext cx="6340475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zh-CN" altLang="en-US" sz="3200" dirty="0" smtClean="0">
                <a:ea typeface="宋体" panose="02010600030101010101" pitchFamily="2" charset="-122"/>
              </a:rPr>
              <a:t>（</a:t>
            </a:r>
            <a:r>
              <a:rPr lang="en-US" altLang="zh-CN" sz="3200" dirty="0" smtClean="0">
                <a:ea typeface="宋体" panose="02010600030101010101" pitchFamily="2" charset="-122"/>
              </a:rPr>
              <a:t>forwarding/bypassing</a:t>
            </a:r>
            <a:r>
              <a:rPr lang="zh-CN" altLang="en-US" sz="3200" dirty="0" smtClean="0">
                <a:ea typeface="宋体" panose="02010600030101010101" pitchFamily="2" charset="-122"/>
              </a:rPr>
              <a:t>）</a:t>
            </a:r>
            <a:endParaRPr lang="en-AU" altLang="zh-CN" sz="3200" dirty="0" smtClean="0">
              <a:ea typeface="宋体" panose="02010600030101010101" pitchFamily="2" charset="-122"/>
            </a:endParaRPr>
          </a:p>
        </p:txBody>
      </p:sp>
      <p:sp>
        <p:nvSpPr>
          <p:cNvPr id="880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7668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计算结果出来就加以利用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不要等待</a:t>
            </a:r>
            <a:r>
              <a:rPr lang="zh-CN" altLang="en-US" dirty="0" smtClean="0">
                <a:ea typeface="宋体" panose="02010600030101010101" pitchFamily="2" charset="-122"/>
              </a:rPr>
              <a:t>计算结果保存到目的寄存器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需要从计算结果到“使用处”的</a:t>
            </a:r>
            <a:r>
              <a:rPr lang="zh-CN" altLang="en-US" dirty="0" smtClean="0">
                <a:solidFill>
                  <a:srgbClr val="FF0000"/>
                </a:solidFill>
                <a:ea typeface="宋体" panose="02010600030101010101" pitchFamily="2" charset="-122"/>
              </a:rPr>
              <a:t>额外</a:t>
            </a:r>
            <a:r>
              <a:rPr lang="zh-CN" altLang="en-US" dirty="0" smtClean="0">
                <a:ea typeface="宋体" panose="02010600030101010101" pitchFamily="2" charset="-122"/>
              </a:rPr>
              <a:t>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35283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</a:t>
            </a:r>
            <a:endParaRPr lang="en-US" altLang="zh-CN" dirty="0"/>
          </a:p>
          <a:p>
            <a:r>
              <a:rPr lang="zh-CN" altLang="en-US" dirty="0" smtClean="0"/>
              <a:t>             （</a:t>
            </a:r>
            <a:r>
              <a:rPr lang="en-US" altLang="zh-CN" dirty="0" smtClean="0"/>
              <a:t>Bypassing</a:t>
            </a:r>
            <a:r>
              <a:rPr lang="zh-CN" altLang="en-US" dirty="0" smtClean="0"/>
              <a:t> 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</a:t>
            </a:r>
            <a:r>
              <a:rPr lang="en-US" altLang="zh-CN" dirty="0" smtClean="0"/>
              <a:t>Forwarding)</a:t>
            </a:r>
            <a:endParaRPr lang="en-US" altLang="zh-CN" dirty="0"/>
          </a:p>
        </p:txBody>
      </p:sp>
      <p:sp>
        <p:nvSpPr>
          <p:cNvPr id="2" name="椭圆 1"/>
          <p:cNvSpPr/>
          <p:nvPr/>
        </p:nvSpPr>
        <p:spPr bwMode="auto">
          <a:xfrm>
            <a:off x="3851920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136306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89762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36306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944631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3">
                    <a:lumMod val="50000"/>
                  </a:schemeClr>
                </a:solidFill>
              </a:rPr>
              <a:t>读</a:t>
            </a:r>
            <a:endParaRPr lang="zh-CN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1175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17334" y="4881240"/>
            <a:ext cx="428402" cy="34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663878" y="4881240"/>
            <a:ext cx="4284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写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691137" y="3573389"/>
            <a:ext cx="1252837" cy="830997"/>
          </a:xfrm>
          <a:prstGeom prst="rect">
            <a:avLst/>
          </a:prstGeom>
          <a:solidFill>
            <a:srgbClr val="FFC000">
              <a:alpha val="50000"/>
            </a:srgbClr>
          </a:solidFill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add/sub</a:t>
            </a:r>
            <a:r>
              <a:rPr lang="zh-CN" altLang="en-US" dirty="0" smtClean="0"/>
              <a:t>指令不访问内存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1"/>
          </p:cNvCxnSpPr>
          <p:nvPr/>
        </p:nvCxnSpPr>
        <p:spPr bwMode="auto">
          <a:xfrm flipH="1">
            <a:off x="6012161" y="3988888"/>
            <a:ext cx="1678976" cy="520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/>
          <p:cNvCxnSpPr>
            <a:stCxn id="4" idx="1"/>
          </p:cNvCxnSpPr>
          <p:nvPr/>
        </p:nvCxnSpPr>
        <p:spPr bwMode="auto">
          <a:xfrm flipH="1">
            <a:off x="6872156" y="3988888"/>
            <a:ext cx="818981" cy="14125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0" name="椭圆 19"/>
          <p:cNvSpPr/>
          <p:nvPr/>
        </p:nvSpPr>
        <p:spPr bwMode="auto">
          <a:xfrm>
            <a:off x="323556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1" name="椭圆 20"/>
          <p:cNvSpPr/>
          <p:nvPr/>
        </p:nvSpPr>
        <p:spPr bwMode="auto">
          <a:xfrm>
            <a:off x="6362521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2" name="椭圆 21"/>
          <p:cNvSpPr/>
          <p:nvPr/>
        </p:nvSpPr>
        <p:spPr bwMode="auto">
          <a:xfrm>
            <a:off x="6646907" y="4365104"/>
            <a:ext cx="360040" cy="57606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364088" y="4797152"/>
            <a:ext cx="144016" cy="60432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文本框 16"/>
          <p:cNvSpPr txBox="1"/>
          <p:nvPr/>
        </p:nvSpPr>
        <p:spPr>
          <a:xfrm>
            <a:off x="3255708" y="6243565"/>
            <a:ext cx="2684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计算结果立即用上，</a:t>
            </a:r>
            <a:endParaRPr lang="en-US" altLang="zh-CN" dirty="0" smtClean="0">
              <a:solidFill>
                <a:srgbClr val="009900"/>
              </a:solidFill>
            </a:endParaRPr>
          </a:p>
          <a:p>
            <a:r>
              <a:rPr lang="zh-CN" altLang="en-US" dirty="0" smtClean="0">
                <a:solidFill>
                  <a:srgbClr val="009900"/>
                </a:solidFill>
              </a:rPr>
              <a:t>注意，因果关系不能</a:t>
            </a:r>
            <a:r>
              <a:rPr lang="zh-CN" altLang="en-US" dirty="0">
                <a:solidFill>
                  <a:srgbClr val="009900"/>
                </a:solidFill>
              </a:rPr>
              <a:t>倒转</a:t>
            </a:r>
          </a:p>
        </p:txBody>
      </p:sp>
      <p:cxnSp>
        <p:nvCxnSpPr>
          <p:cNvPr id="23" name="直接箭头连接符 22"/>
          <p:cNvCxnSpPr>
            <a:stCxn id="17" idx="0"/>
          </p:cNvCxnSpPr>
          <p:nvPr/>
        </p:nvCxnSpPr>
        <p:spPr bwMode="auto">
          <a:xfrm flipV="1">
            <a:off x="4597930" y="5099313"/>
            <a:ext cx="766158" cy="11442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3" grpId="0"/>
      <p:bldP spid="10" grpId="0"/>
      <p:bldP spid="12" grpId="0"/>
      <p:bldP spid="13" grpId="0"/>
      <p:bldP spid="14" grpId="0"/>
      <p:bldP spid="4" grpId="0" animBg="1"/>
      <p:bldP spid="20" grpId="0" animBg="1"/>
      <p:bldP spid="21" grpId="0" animBg="1"/>
      <p:bldP spid="2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BAAE13D-3E7F-45A9-9629-E800CBAB4C1B}" type="slidenum">
              <a:rPr lang="en-AU" altLang="zh-CN" sz="1400"/>
            </a:fld>
            <a:endParaRPr lang="en-AU" altLang="zh-CN" sz="1400"/>
          </a:p>
        </p:txBody>
      </p:sp>
      <p:pic>
        <p:nvPicPr>
          <p:cNvPr id="90115" name="Picture 6" descr="f04-30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375819"/>
            <a:ext cx="6586537" cy="259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使用型冒险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011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并为所有冒险都能通过前推来避免气泡停顿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在需要使用数据时，输入数据并未计算出来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即使用前推也没有用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2988614"/>
            <a:ext cx="4320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解决</a:t>
            </a:r>
            <a:r>
              <a:rPr lang="zh-CN" altLang="en-US" dirty="0" smtClean="0"/>
              <a:t>方法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：直接通路 </a:t>
            </a:r>
            <a:r>
              <a:rPr lang="en-US" altLang="zh-CN" dirty="0" smtClean="0"/>
              <a:t>/</a:t>
            </a:r>
            <a:r>
              <a:rPr lang="zh-CN" altLang="en-US" dirty="0" smtClean="0"/>
              <a:t>  前推 </a:t>
            </a:r>
            <a:r>
              <a:rPr lang="en-US" altLang="zh-CN" b="1" dirty="0" smtClean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阻塞</a:t>
            </a:r>
            <a:r>
              <a:rPr lang="zh-CN" altLang="en-US" b="1" dirty="0" smtClean="0">
                <a:solidFill>
                  <a:srgbClr val="FF0000"/>
                </a:solidFill>
              </a:rPr>
              <a:t>（停顿）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928F286-672C-4240-A7EF-843AD3C46BD7}" type="slidenum">
              <a:rPr lang="en-AU" altLang="zh-CN" sz="1400"/>
            </a:fld>
            <a:endParaRPr lang="en-AU" altLang="zh-CN" sz="1400"/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通过指令调度</a:t>
            </a:r>
            <a:r>
              <a:rPr lang="zh-CN" altLang="en-US" sz="4000" dirty="0">
                <a:ea typeface="宋体" panose="02010600030101010101" pitchFamily="2" charset="-122"/>
              </a:rPr>
              <a:t>来避免</a:t>
            </a:r>
            <a:r>
              <a:rPr lang="zh-CN" altLang="en-US" sz="4000" dirty="0" smtClean="0">
                <a:ea typeface="宋体" panose="02010600030101010101" pitchFamily="2" charset="-122"/>
              </a:rPr>
              <a:t>阻塞</a:t>
            </a:r>
            <a:r>
              <a:rPr lang="en-US" altLang="zh-CN" sz="4000" dirty="0" smtClean="0">
                <a:ea typeface="宋体" panose="02010600030101010101" pitchFamily="2" charset="-122"/>
              </a:rPr>
              <a:t>/</a:t>
            </a:r>
            <a:r>
              <a:rPr lang="zh-CN" altLang="en-US" sz="4000" dirty="0" smtClean="0">
                <a:ea typeface="宋体" panose="02010600030101010101" pitchFamily="2" charset="-122"/>
              </a:rPr>
              <a:t>停顿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843087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通过调整指令顺序，避免在取数指令之后立即使用该</a:t>
            </a:r>
            <a:r>
              <a:rPr lang="zh-CN" altLang="en-US" dirty="0">
                <a:ea typeface="宋体" panose="02010600030101010101" pitchFamily="2" charset="-122"/>
              </a:rPr>
              <a:t>数据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C </a:t>
            </a:r>
            <a:r>
              <a:rPr lang="zh-CN" altLang="en-US" dirty="0" smtClean="0">
                <a:ea typeface="宋体" panose="02010600030101010101" pitchFamily="2" charset="-122"/>
              </a:rPr>
              <a:t>代码：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 = B + E; C = B + F;</a:t>
            </a:r>
            <a:endParaRPr lang="en-AU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5" name="Text Box 4"/>
          <p:cNvSpPr txBox="1">
            <a:spLocks noChangeArrowheads="1"/>
          </p:cNvSpPr>
          <p:nvPr/>
        </p:nvSpPr>
        <p:spPr bwMode="auto">
          <a:xfrm>
            <a:off x="2084543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endParaRPr lang="en-US" altLang="zh-CN" sz="200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endParaRPr lang="en-US" altLang="zh-CN" sz="200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6" name="AutoShape 5"/>
          <p:cNvSpPr/>
          <p:nvPr/>
        </p:nvSpPr>
        <p:spPr bwMode="auto">
          <a:xfrm>
            <a:off x="716118" y="36833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7" name="AutoShape 6"/>
          <p:cNvSpPr/>
          <p:nvPr/>
        </p:nvSpPr>
        <p:spPr bwMode="auto">
          <a:xfrm>
            <a:off x="716118" y="4762887"/>
            <a:ext cx="914400" cy="401637"/>
          </a:xfrm>
          <a:prstGeom prst="borderCallout1">
            <a:avLst>
              <a:gd name="adj1" fmla="val 28458"/>
              <a:gd name="adj2" fmla="val 108333"/>
              <a:gd name="adj3" fmla="val 25296"/>
              <a:gd name="adj4" fmla="val 147917"/>
            </a:avLst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stall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68" name="Text Box 7"/>
          <p:cNvSpPr txBox="1">
            <a:spLocks noChangeArrowheads="1"/>
          </p:cNvSpPr>
          <p:nvPr/>
        </p:nvSpPr>
        <p:spPr bwMode="auto">
          <a:xfrm>
            <a:off x="5396068" y="2830899"/>
            <a:ext cx="2794000" cy="2587625"/>
          </a:xfrm>
          <a:prstGeom prst="rect">
            <a:avLst/>
          </a:prstGeom>
          <a:solidFill>
            <a:schemeClr val="fol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62865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defTabSz="6286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defTabSz="62865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defTabSz="62865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defTabSz="62865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defTabSz="6286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$t1, 0($t0)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4($t0)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lw	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, 8($t0)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$t3,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$t2</a:t>
            </a:r>
            <a:endParaRPr lang="en-US" altLang="zh-CN" sz="200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$t3, 12($t0)</a:t>
            </a:r>
            <a:endParaRPr lang="en-US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add	$t5, $t1, </a:t>
            </a:r>
            <a:r>
              <a:rPr lang="en-US" altLang="zh-CN" sz="2000">
                <a:solidFill>
                  <a:srgbClr val="FF0000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$t4</a:t>
            </a:r>
            <a:endParaRPr lang="en-US" altLang="zh-CN" sz="2000">
              <a:solidFill>
                <a:srgbClr val="FF0000"/>
              </a:solidFill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>
              <a:buClrTx/>
              <a:buSzTx/>
              <a:buFontTx/>
              <a:buNone/>
            </a:pPr>
            <a:r>
              <a:rPr lang="en-US" altLang="zh-CN" sz="2000">
                <a:latin typeface="Lucida Console" panose="020B0609040504020204" pitchFamily="49" charset="0"/>
                <a:ea typeface="宋体" panose="02010600030101010101" pitchFamily="2" charset="-122"/>
              </a:rPr>
              <a:t>sw	$t5, 16($t0)</a:t>
            </a:r>
            <a:endParaRPr lang="en-AU" altLang="zh-CN" sz="2000">
              <a:latin typeface="Lucida Console" panose="020B0609040504020204" pitchFamily="49" charset="0"/>
              <a:ea typeface="宋体" panose="02010600030101010101" pitchFamily="2" charset="-122"/>
            </a:endParaRPr>
          </a:p>
        </p:txBody>
      </p:sp>
      <p:sp>
        <p:nvSpPr>
          <p:cNvPr id="92169" name="Line 8"/>
          <p:cNvSpPr>
            <a:spLocks noChangeShapeType="1"/>
          </p:cNvSpPr>
          <p:nvPr/>
        </p:nvSpPr>
        <p:spPr bwMode="auto">
          <a:xfrm flipV="1">
            <a:off x="4510243" y="3826262"/>
            <a:ext cx="936625" cy="647700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0" name="Oval 9"/>
          <p:cNvSpPr>
            <a:spLocks noChangeArrowheads="1"/>
          </p:cNvSpPr>
          <p:nvPr/>
        </p:nvSpPr>
        <p:spPr bwMode="auto">
          <a:xfrm>
            <a:off x="2710018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1" name="Oval 10"/>
          <p:cNvSpPr>
            <a:spLocks noChangeArrowheads="1"/>
          </p:cNvSpPr>
          <p:nvPr/>
        </p:nvSpPr>
        <p:spPr bwMode="auto">
          <a:xfrm>
            <a:off x="4222906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2" name="Oval 11"/>
          <p:cNvSpPr>
            <a:spLocks noChangeArrowheads="1"/>
          </p:cNvSpPr>
          <p:nvPr/>
        </p:nvSpPr>
        <p:spPr bwMode="auto">
          <a:xfrm>
            <a:off x="2710018" y="42580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3" name="Oval 12"/>
          <p:cNvSpPr>
            <a:spLocks noChangeArrowheads="1"/>
          </p:cNvSpPr>
          <p:nvPr/>
        </p:nvSpPr>
        <p:spPr bwMode="auto">
          <a:xfrm>
            <a:off x="4222906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4" name="Oval 13"/>
          <p:cNvSpPr>
            <a:spLocks noChangeArrowheads="1"/>
          </p:cNvSpPr>
          <p:nvPr/>
        </p:nvSpPr>
        <p:spPr bwMode="auto">
          <a:xfrm>
            <a:off x="6023131" y="3178562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5" name="Oval 14"/>
          <p:cNvSpPr>
            <a:spLocks noChangeArrowheads="1"/>
          </p:cNvSpPr>
          <p:nvPr/>
        </p:nvSpPr>
        <p:spPr bwMode="auto">
          <a:xfrm>
            <a:off x="7534431" y="3897699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6" name="Oval 15"/>
          <p:cNvSpPr>
            <a:spLocks noChangeArrowheads="1"/>
          </p:cNvSpPr>
          <p:nvPr/>
        </p:nvSpPr>
        <p:spPr bwMode="auto">
          <a:xfrm>
            <a:off x="7534431" y="46184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7" name="Oval 16"/>
          <p:cNvSpPr>
            <a:spLocks noChangeArrowheads="1"/>
          </p:cNvSpPr>
          <p:nvPr/>
        </p:nvSpPr>
        <p:spPr bwMode="auto">
          <a:xfrm>
            <a:off x="6023131" y="3538924"/>
            <a:ext cx="647700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92178" name="Line 17"/>
          <p:cNvSpPr>
            <a:spLocks noChangeShapeType="1"/>
          </p:cNvSpPr>
          <p:nvPr/>
        </p:nvSpPr>
        <p:spPr bwMode="auto">
          <a:xfrm>
            <a:off x="3348193" y="3424624"/>
            <a:ext cx="879475" cy="2921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79" name="Line 18"/>
          <p:cNvSpPr>
            <a:spLocks noChangeShapeType="1"/>
          </p:cNvSpPr>
          <p:nvPr/>
        </p:nvSpPr>
        <p:spPr bwMode="auto">
          <a:xfrm>
            <a:off x="3338668" y="4523174"/>
            <a:ext cx="903288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0" name="Line 19"/>
          <p:cNvSpPr>
            <a:spLocks noChangeShapeType="1"/>
          </p:cNvSpPr>
          <p:nvPr/>
        </p:nvSpPr>
        <p:spPr bwMode="auto">
          <a:xfrm>
            <a:off x="6664481" y="3434149"/>
            <a:ext cx="895350" cy="608013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1" name="Line 20"/>
          <p:cNvSpPr>
            <a:spLocks noChangeShapeType="1"/>
          </p:cNvSpPr>
          <p:nvPr/>
        </p:nvSpPr>
        <p:spPr bwMode="auto">
          <a:xfrm>
            <a:off x="6593043" y="3892937"/>
            <a:ext cx="966788" cy="846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182" name="Text Box 21"/>
          <p:cNvSpPr txBox="1">
            <a:spLocks noChangeArrowheads="1"/>
          </p:cNvSpPr>
          <p:nvPr/>
        </p:nvSpPr>
        <p:spPr bwMode="auto">
          <a:xfrm>
            <a:off x="6239031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11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92183" name="Text Box 22"/>
          <p:cNvSpPr txBox="1">
            <a:spLocks noChangeArrowheads="1"/>
          </p:cNvSpPr>
          <p:nvPr/>
        </p:nvSpPr>
        <p:spPr bwMode="auto">
          <a:xfrm>
            <a:off x="2925918" y="5482024"/>
            <a:ext cx="1146175" cy="37623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13 cycles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88603" y="3420508"/>
            <a:ext cx="4759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？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99005" y="5877312"/>
            <a:ext cx="3189249" cy="323452"/>
          </a:xfrm>
          <a:custGeom>
            <a:avLst/>
            <a:gdLst>
              <a:gd name="connsiteX0" fmla="*/ 0 w 3189249"/>
              <a:gd name="connsiteY0" fmla="*/ 22303 h 323452"/>
              <a:gd name="connsiteX1" fmla="*/ 1449659 w 3189249"/>
              <a:gd name="connsiteY1" fmla="*/ 323386 h 323452"/>
              <a:gd name="connsiteX2" fmla="*/ 3189249 w 3189249"/>
              <a:gd name="connsiteY2" fmla="*/ 0 h 32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249" h="323452">
                <a:moveTo>
                  <a:pt x="0" y="22303"/>
                </a:moveTo>
                <a:cubicBezTo>
                  <a:pt x="459059" y="174703"/>
                  <a:pt x="918118" y="327103"/>
                  <a:pt x="1449659" y="323386"/>
                </a:cubicBezTo>
                <a:cubicBezTo>
                  <a:pt x="1981200" y="319669"/>
                  <a:pt x="2585224" y="159834"/>
                  <a:pt x="3189249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triangle" w="lg" len="lg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745193" y="302294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>
            <a:off x="4745193" y="3394462"/>
            <a:ext cx="70961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>
            <a:endCxn id="92168" idx="1"/>
          </p:cNvCxnSpPr>
          <p:nvPr/>
        </p:nvCxnSpPr>
        <p:spPr bwMode="auto">
          <a:xfrm>
            <a:off x="4745193" y="375379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>
            <a:off x="4745193" y="4130547"/>
            <a:ext cx="650875" cy="37091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782499" y="4834324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>
            <a:off x="4782499" y="5301208"/>
            <a:ext cx="672307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2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2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2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2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2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9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8" grpId="0" animBg="1"/>
      <p:bldP spid="92169" grpId="0" animBg="1"/>
      <p:bldP spid="92174" grpId="0" animBg="1"/>
      <p:bldP spid="92175" grpId="0" animBg="1"/>
      <p:bldP spid="92176" grpId="0" animBg="1"/>
      <p:bldP spid="92177" grpId="0" animBg="1"/>
      <p:bldP spid="92180" grpId="0" animBg="1"/>
      <p:bldP spid="92181" grpId="0" animBg="1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0F7157ED-9C2F-4AFD-ADA9-06C827816816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控制冒险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17567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分支将决定控制流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下一条要取出的指令取决于分支指令的输出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流水线未必能取到应该执行的下一条指令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下一条指令</a:t>
            </a:r>
            <a:r>
              <a:rPr lang="en-US" altLang="zh-CN" dirty="0" smtClean="0">
                <a:ea typeface="宋体" panose="02010600030101010101" pitchFamily="2" charset="-122"/>
              </a:rPr>
              <a:t>IF</a:t>
            </a:r>
            <a:r>
              <a:rPr lang="zh-CN" altLang="en-US" dirty="0" smtClean="0">
                <a:ea typeface="宋体" panose="02010600030101010101" pitchFamily="2" charset="-122"/>
              </a:rPr>
              <a:t>阶段时，分支指令仍在</a:t>
            </a:r>
            <a:r>
              <a:rPr lang="en-US" altLang="zh-CN" dirty="0" smtClean="0">
                <a:ea typeface="宋体" panose="02010600030101010101" pitchFamily="2" charset="-122"/>
              </a:rPr>
              <a:t> ID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需要尽早进行寄存器比较运算以及尽快生成目标地址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84213" y="4437112"/>
            <a:ext cx="8270875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在分支指令的</a:t>
            </a:r>
            <a:r>
              <a:rPr lang="en-US" altLang="zh-CN" kern="0" dirty="0" smtClean="0">
                <a:ea typeface="宋体" panose="02010600030101010101" pitchFamily="2" charset="-122"/>
              </a:rPr>
              <a:t>ID</a:t>
            </a:r>
            <a:r>
              <a:rPr lang="zh-CN" altLang="en-US" kern="0" dirty="0" smtClean="0">
                <a:ea typeface="宋体" panose="02010600030101010101" pitchFamily="2" charset="-122"/>
              </a:rPr>
              <a:t>阶段加入硬件，以支持</a:t>
            </a:r>
            <a:endParaRPr lang="en-US" altLang="zh-CN" kern="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zh-CN" altLang="en-US" kern="0" dirty="0" smtClean="0">
                <a:ea typeface="宋体" panose="02010600030101010101" pitchFamily="2" charset="-122"/>
              </a:rPr>
              <a:t>寄存器比较、分支地址计算</a:t>
            </a:r>
            <a:endParaRPr lang="en-AU" altLang="zh-CN" kern="0" dirty="0" smtClean="0">
              <a:ea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71800" y="389645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？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522E6802-0A04-402A-8127-4EB7F6ED5265}" type="slidenum">
              <a:rPr lang="en-AU" altLang="zh-CN" sz="1400"/>
            </a:fld>
            <a:endParaRPr lang="en-AU" altLang="zh-CN" sz="1400"/>
          </a:p>
        </p:txBody>
      </p:sp>
      <p:pic>
        <p:nvPicPr>
          <p:cNvPr id="96259" name="Picture 6" descr="f04-3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95" y="1835844"/>
            <a:ext cx="604202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分支指令引起的阻塞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626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等到分支指令结果出来再取下一条指令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14526" y="4765810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分支指令在第二级就可以完成分支决策了（</a:t>
            </a:r>
            <a:r>
              <a:rPr lang="zh-CN" altLang="en-US" dirty="0" smtClean="0"/>
              <a:t>这在</a:t>
            </a:r>
            <a:r>
              <a:rPr lang="zh-CN" altLang="en-US" dirty="0"/>
              <a:t>已经</a:t>
            </a:r>
            <a:r>
              <a:rPr lang="zh-CN" altLang="en-US" dirty="0" smtClean="0"/>
              <a:t>增加</a:t>
            </a:r>
            <a:r>
              <a:rPr lang="zh-CN" altLang="en-US" dirty="0"/>
              <a:t>硬件的基础上实现）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 bwMode="auto">
          <a:xfrm>
            <a:off x="4212494" y="2986395"/>
            <a:ext cx="546761" cy="334535"/>
          </a:xfrm>
          <a:prstGeom prst="ellipse">
            <a:avLst/>
          </a:prstGeom>
          <a:solidFill>
            <a:srgbClr val="FFC000">
              <a:alpha val="50000"/>
            </a:srgbClr>
          </a:solidFill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5" name="直接箭头连接符 4"/>
          <p:cNvCxnSpPr>
            <a:stCxn id="3" idx="3"/>
            <a:endCxn id="2" idx="0"/>
          </p:cNvCxnSpPr>
          <p:nvPr/>
        </p:nvCxnSpPr>
        <p:spPr bwMode="auto">
          <a:xfrm flipH="1">
            <a:off x="4185618" y="3271938"/>
            <a:ext cx="106947" cy="14938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7" name="任意多边形 6"/>
          <p:cNvSpPr/>
          <p:nvPr/>
        </p:nvSpPr>
        <p:spPr bwMode="auto">
          <a:xfrm>
            <a:off x="4833312" y="4179574"/>
            <a:ext cx="323386" cy="568712"/>
          </a:xfrm>
          <a:custGeom>
            <a:avLst/>
            <a:gdLst>
              <a:gd name="connsiteX0" fmla="*/ 0 w 323386"/>
              <a:gd name="connsiteY0" fmla="*/ 568712 h 568712"/>
              <a:gd name="connsiteX1" fmla="*/ 122664 w 323386"/>
              <a:gd name="connsiteY1" fmla="*/ 412595 h 568712"/>
              <a:gd name="connsiteX2" fmla="*/ 278781 w 323386"/>
              <a:gd name="connsiteY2" fmla="*/ 278781 h 568712"/>
              <a:gd name="connsiteX3" fmla="*/ 323386 w 323386"/>
              <a:gd name="connsiteY3" fmla="*/ 0 h 568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3386" h="568712">
                <a:moveTo>
                  <a:pt x="0" y="568712"/>
                </a:moveTo>
                <a:cubicBezTo>
                  <a:pt x="38100" y="514814"/>
                  <a:pt x="76201" y="460917"/>
                  <a:pt x="122664" y="412595"/>
                </a:cubicBezTo>
                <a:cubicBezTo>
                  <a:pt x="169127" y="364273"/>
                  <a:pt x="245327" y="347547"/>
                  <a:pt x="278781" y="278781"/>
                </a:cubicBezTo>
                <a:cubicBezTo>
                  <a:pt x="312235" y="210015"/>
                  <a:pt x="317810" y="105007"/>
                  <a:pt x="323386" y="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87596" y="5677594"/>
            <a:ext cx="4580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分支指令在</a:t>
            </a:r>
            <a:r>
              <a:rPr lang="en-US" altLang="zh-CN" dirty="0" smtClean="0"/>
              <a:t>SPECint2006</a:t>
            </a:r>
            <a:r>
              <a:rPr lang="zh-CN" altLang="en-US" dirty="0" smtClean="0"/>
              <a:t>中占</a:t>
            </a:r>
            <a:r>
              <a:rPr lang="en-US" altLang="zh-CN" dirty="0" smtClean="0"/>
              <a:t>17%</a:t>
            </a:r>
            <a:r>
              <a:rPr lang="zh-CN" altLang="en-US" dirty="0" smtClean="0"/>
              <a:t>，比理想情况（每周期完成一条指令），</a:t>
            </a:r>
            <a:r>
              <a:rPr lang="zh-CN" altLang="en-US" b="1" dirty="0" smtClean="0">
                <a:solidFill>
                  <a:srgbClr val="009900"/>
                </a:solidFill>
              </a:rPr>
              <a:t>性能下降多少？</a:t>
            </a:r>
            <a:endParaRPr lang="zh-CN" altLang="en-US" b="1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0F29F64-ECBE-4B8E-9C68-60372C009B50}" type="slidenum">
              <a:rPr lang="en-AU" altLang="zh-CN" sz="1400"/>
            </a:fld>
            <a:endParaRPr lang="en-AU" altLang="zh-CN" sz="1400"/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分支预测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长的流水往往不能在第二级完成分支决策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停顿引起的性能下降太过严重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对分支决策进行预测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预测错误才需要阻塞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</a:t>
            </a:r>
            <a:r>
              <a:rPr lang="zh-CN" altLang="en-US" dirty="0" smtClean="0">
                <a:ea typeface="宋体" panose="02010600030101010101" pitchFamily="2" charset="-122"/>
              </a:rPr>
              <a:t>指令流水中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预测部跳转的分支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在分支指令之后紧接着取下一条指令，无需阻塞</a:t>
            </a:r>
            <a:endParaRPr lang="en-AU" altLang="zh-CN" u="sng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4FB641-FBF6-416F-95C4-2892F9F1290A}" type="slidenum">
              <a:rPr lang="en-AU" altLang="zh-CN" sz="1400"/>
            </a:fld>
            <a:endParaRPr lang="en-AU" altLang="zh-CN" sz="1400"/>
          </a:p>
        </p:txBody>
      </p:sp>
      <p:pic>
        <p:nvPicPr>
          <p:cNvPr id="100355" name="Picture 7" descr="f04-3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6035675" cy="497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solidFill>
                  <a:srgbClr val="C00000"/>
                </a:solidFill>
                <a:ea typeface="宋体" panose="02010600030101010101" pitchFamily="2" charset="-122"/>
              </a:rPr>
              <a:t>恒</a:t>
            </a:r>
            <a:r>
              <a:rPr lang="zh-CN" altLang="en-US" dirty="0" smtClean="0">
                <a:ea typeface="宋体" panose="02010600030101010101" pitchFamily="2" charset="-122"/>
              </a:rPr>
              <a:t>预测不跳转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0357" name="Text Box 5"/>
          <p:cNvSpPr txBox="1">
            <a:spLocks noChangeArrowheads="1"/>
          </p:cNvSpPr>
          <p:nvPr/>
        </p:nvSpPr>
        <p:spPr bwMode="auto">
          <a:xfrm>
            <a:off x="755650" y="2133600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预测正确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100358" name="Text Box 6"/>
          <p:cNvSpPr txBox="1">
            <a:spLocks noChangeArrowheads="1"/>
          </p:cNvSpPr>
          <p:nvPr/>
        </p:nvSpPr>
        <p:spPr bwMode="auto">
          <a:xfrm>
            <a:off x="755650" y="4797425"/>
            <a:ext cx="1295400" cy="36933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预测错误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427984" y="5373216"/>
            <a:ext cx="3672408" cy="576064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671929" y="4941168"/>
            <a:ext cx="1203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含已执行指令的撤销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E684314-1C29-4EFC-B17A-4AE98E98E2CE}" type="slidenum">
              <a:rPr lang="en-AU" altLang="zh-CN" sz="1400"/>
            </a:fld>
            <a:endParaRPr lang="en-AU" altLang="zh-CN" sz="1400"/>
          </a:p>
        </p:txBody>
      </p:sp>
      <p:sp>
        <p:nvSpPr>
          <p:cNvPr id="1024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更有效的分支预测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静态分支预测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基于典型的行为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: </a:t>
            </a:r>
            <a:r>
              <a:rPr lang="zh-CN" altLang="en-US" sz="2400" dirty="0" smtClean="0">
                <a:ea typeface="宋体" panose="02010600030101010101" pitchFamily="2" charset="-122"/>
              </a:rPr>
              <a:t>循环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和</a:t>
            </a:r>
            <a:r>
              <a:rPr lang="en-US" altLang="zh-CN" sz="2400" dirty="0" smtClean="0">
                <a:ea typeface="宋体" panose="02010600030101010101" pitchFamily="2" charset="-122"/>
              </a:rPr>
              <a:t> if</a:t>
            </a:r>
            <a:r>
              <a:rPr lang="zh-CN" altLang="en-US" sz="2400" dirty="0" smtClean="0">
                <a:ea typeface="宋体" panose="02010600030101010101" pitchFamily="2" charset="-122"/>
              </a:rPr>
              <a:t>语句的分支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对向后（</a:t>
            </a:r>
            <a:r>
              <a:rPr lang="en-US" altLang="zh-CN" sz="2000" dirty="0" smtClean="0">
                <a:ea typeface="宋体" panose="02010600030101010101" pitchFamily="2" charset="-122"/>
              </a:rPr>
              <a:t>backward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）的分支，预测其会发生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对于前向（</a:t>
            </a:r>
            <a:r>
              <a:rPr lang="en-US" altLang="zh-CN" sz="2000" dirty="0" smtClean="0">
                <a:ea typeface="宋体" panose="02010600030101010101" pitchFamily="2" charset="-122"/>
              </a:rPr>
              <a:t>forward</a:t>
            </a:r>
            <a:r>
              <a:rPr lang="zh-CN" altLang="en-US" sz="2000" dirty="0" smtClean="0">
                <a:ea typeface="宋体" panose="02010600030101010101" pitchFamily="2" charset="-122"/>
              </a:rPr>
              <a:t>）分支，预测其不会发生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dirty="0" smtClean="0">
                <a:ea typeface="宋体" panose="02010600030101010101" pitchFamily="2" charset="-122"/>
              </a:rPr>
              <a:t>动态分支预测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有硬件记录真实的分支行为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比如</a:t>
            </a:r>
            <a:r>
              <a:rPr lang="en-US" altLang="zh-CN" sz="2000" dirty="0" smtClean="0">
                <a:ea typeface="宋体" panose="02010600030101010101" pitchFamily="2" charset="-122"/>
              </a:rPr>
              <a:t>, </a:t>
            </a:r>
            <a:r>
              <a:rPr lang="zh-CN" altLang="en-US" sz="2000" dirty="0" smtClean="0">
                <a:ea typeface="宋体" panose="02010600030101010101" pitchFamily="2" charset="-122"/>
              </a:rPr>
              <a:t>对每个分支记录其历史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sz="2400" dirty="0" smtClean="0">
                <a:ea typeface="宋体" panose="02010600030101010101" pitchFamily="2" charset="-122"/>
              </a:rPr>
              <a:t>假设分支行为将会与历史行为相同（概率上）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sz="2000" dirty="0" smtClean="0">
                <a:ea typeface="宋体" panose="02010600030101010101" pitchFamily="2" charset="-122"/>
              </a:rPr>
              <a:t>预测错误时，需要阻塞流水线，重新取正确分支的指令，并更新分支“历史”数据</a:t>
            </a:r>
            <a:endParaRPr lang="en-AU" altLang="zh-CN" sz="2000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算术逻辑</a:t>
            </a:r>
            <a:r>
              <a:rPr lang="zh-CN" altLang="en-US" b="1" dirty="0"/>
              <a:t>指令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任意多边形 10"/>
          <p:cNvSpPr/>
          <p:nvPr/>
        </p:nvSpPr>
        <p:spPr bwMode="auto">
          <a:xfrm>
            <a:off x="3444658" y="4484318"/>
            <a:ext cx="3194137" cy="590951"/>
          </a:xfrm>
          <a:custGeom>
            <a:avLst/>
            <a:gdLst>
              <a:gd name="connsiteX0" fmla="*/ 0 w 3194137"/>
              <a:gd name="connsiteY0" fmla="*/ 75156 h 590951"/>
              <a:gd name="connsiteX1" fmla="*/ 688931 w 3194137"/>
              <a:gd name="connsiteY1" fmla="*/ 488515 h 590951"/>
              <a:gd name="connsiteX2" fmla="*/ 1841326 w 3194137"/>
              <a:gd name="connsiteY2" fmla="*/ 588723 h 590951"/>
              <a:gd name="connsiteX3" fmla="*/ 2229632 w 3194137"/>
              <a:gd name="connsiteY3" fmla="*/ 425885 h 590951"/>
              <a:gd name="connsiteX4" fmla="*/ 2718147 w 3194137"/>
              <a:gd name="connsiteY4" fmla="*/ 375781 h 590951"/>
              <a:gd name="connsiteX5" fmla="*/ 3194137 w 3194137"/>
              <a:gd name="connsiteY5" fmla="*/ 0 h 590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94137" h="590951">
                <a:moveTo>
                  <a:pt x="0" y="75156"/>
                </a:moveTo>
                <a:cubicBezTo>
                  <a:pt x="191021" y="239038"/>
                  <a:pt x="382043" y="402921"/>
                  <a:pt x="688931" y="488515"/>
                </a:cubicBezTo>
                <a:cubicBezTo>
                  <a:pt x="995819" y="574109"/>
                  <a:pt x="1584543" y="599161"/>
                  <a:pt x="1841326" y="588723"/>
                </a:cubicBezTo>
                <a:cubicBezTo>
                  <a:pt x="2098109" y="578285"/>
                  <a:pt x="2083495" y="461375"/>
                  <a:pt x="2229632" y="425885"/>
                </a:cubicBezTo>
                <a:cubicBezTo>
                  <a:pt x="2375769" y="390395"/>
                  <a:pt x="2557396" y="446762"/>
                  <a:pt x="2718147" y="375781"/>
                </a:cubicBezTo>
                <a:cubicBezTo>
                  <a:pt x="2878898" y="304800"/>
                  <a:pt x="3036517" y="152400"/>
                  <a:pt x="319413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3876955" y="3244237"/>
            <a:ext cx="2963074" cy="1127347"/>
          </a:xfrm>
          <a:custGeom>
            <a:avLst/>
            <a:gdLst>
              <a:gd name="connsiteX0" fmla="*/ 2774366 w 2963074"/>
              <a:gd name="connsiteY0" fmla="*/ 1127347 h 1127347"/>
              <a:gd name="connsiteX1" fmla="*/ 2937204 w 2963074"/>
              <a:gd name="connsiteY1" fmla="*/ 739040 h 1127347"/>
              <a:gd name="connsiteX2" fmla="*/ 2912152 w 2963074"/>
              <a:gd name="connsiteY2" fmla="*/ 363259 h 1127347"/>
              <a:gd name="connsiteX3" fmla="*/ 2461215 w 2963074"/>
              <a:gd name="connsiteY3" fmla="*/ 50108 h 1127347"/>
              <a:gd name="connsiteX4" fmla="*/ 244108 w 2963074"/>
              <a:gd name="connsiteY4" fmla="*/ 37582 h 1127347"/>
              <a:gd name="connsiteX5" fmla="*/ 156426 w 2963074"/>
              <a:gd name="connsiteY5" fmla="*/ 413363 h 1127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63074" h="1127347">
                <a:moveTo>
                  <a:pt x="2774366" y="1127347"/>
                </a:moveTo>
                <a:cubicBezTo>
                  <a:pt x="2844303" y="996867"/>
                  <a:pt x="2914240" y="866388"/>
                  <a:pt x="2937204" y="739040"/>
                </a:cubicBezTo>
                <a:cubicBezTo>
                  <a:pt x="2960168" y="611692"/>
                  <a:pt x="2991484" y="478081"/>
                  <a:pt x="2912152" y="363259"/>
                </a:cubicBezTo>
                <a:cubicBezTo>
                  <a:pt x="2832821" y="248437"/>
                  <a:pt x="2905889" y="104387"/>
                  <a:pt x="2461215" y="50108"/>
                </a:cubicBezTo>
                <a:cubicBezTo>
                  <a:pt x="2016541" y="-4171"/>
                  <a:pt x="628239" y="-22960"/>
                  <a:pt x="244108" y="37582"/>
                </a:cubicBezTo>
                <a:cubicBezTo>
                  <a:pt x="-140023" y="98124"/>
                  <a:pt x="8201" y="255743"/>
                  <a:pt x="156426" y="41336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48895" y="1496846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F8FF1D6-A72D-4CEE-BDF8-533384C4AF9A}" type="slidenum">
              <a:rPr lang="en-AU" altLang="zh-CN" sz="1400"/>
            </a:fld>
            <a:endParaRPr lang="en-AU" altLang="zh-CN" sz="1400"/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流水线小结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844675"/>
            <a:ext cx="8270875" cy="4392613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流水技术通过增加指令的吞吐量而提高性能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并行地执行多条指令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每条指令所需的执行时间不变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会出现冒险现象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结构冒险，数据冒险，控制冒险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指令集的设计影响流水实现的复杂度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练习题：</a:t>
            </a:r>
            <a:r>
              <a:rPr lang="en-US" altLang="zh-CN" smtClean="0">
                <a:ea typeface="宋体" panose="02010600030101010101" pitchFamily="2" charset="-122"/>
              </a:rPr>
              <a:t>P192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4453" name="Text Box 4"/>
          <p:cNvSpPr txBox="1">
            <a:spLocks noChangeArrowheads="1"/>
          </p:cNvSpPr>
          <p:nvPr/>
        </p:nvSpPr>
        <p:spPr bwMode="auto">
          <a:xfrm>
            <a:off x="684213" y="1258888"/>
            <a:ext cx="803425" cy="46166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 smtClean="0">
                <a:solidFill>
                  <a:schemeClr val="folHlink"/>
                </a:solidFill>
                <a:latin typeface="Arial Black" pitchFamily="34" charset="0"/>
                <a:ea typeface="宋体" panose="02010600030101010101" pitchFamily="2" charset="-122"/>
              </a:rPr>
              <a:t>概览</a:t>
            </a:r>
            <a:endParaRPr lang="en-US" altLang="zh-CN" sz="2400" b="1" dirty="0">
              <a:solidFill>
                <a:schemeClr val="folHlink"/>
              </a:solidFill>
              <a:latin typeface="Arial Black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1105467-F761-4E0B-871C-0D247C6B7D79}" type="slidenum">
              <a:rPr lang="en-AU" altLang="zh-CN" sz="1400"/>
            </a:fld>
            <a:endParaRPr lang="en-AU" altLang="zh-CN" sz="1400"/>
          </a:p>
        </p:txBody>
      </p:sp>
      <p:pic>
        <p:nvPicPr>
          <p:cNvPr id="106499" name="Picture 9" descr="f04-33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196975"/>
            <a:ext cx="7146925" cy="516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5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4.6</a:t>
            </a:r>
            <a:r>
              <a:rPr lang="zh-CN" altLang="en-US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ea typeface="宋体" panose="02010600030101010101" pitchFamily="2" charset="-122"/>
              </a:rPr>
              <a:t>MIPS </a:t>
            </a:r>
            <a:r>
              <a:rPr lang="zh-CN" altLang="en-US" dirty="0" smtClean="0">
                <a:ea typeface="宋体" panose="02010600030101010101" pitchFamily="2" charset="-122"/>
              </a:rPr>
              <a:t>流水化的数据通路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6501" name="Text Box 3"/>
          <p:cNvSpPr txBox="1">
            <a:spLocks noChangeArrowheads="1"/>
          </p:cNvSpPr>
          <p:nvPr/>
        </p:nvSpPr>
        <p:spPr bwMode="auto">
          <a:xfrm rot="5400000">
            <a:off x="7027069" y="1750219"/>
            <a:ext cx="3867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§4.6 Pipelined Datapath and Control</a:t>
            </a:r>
          </a:p>
        </p:txBody>
      </p:sp>
      <p:sp>
        <p:nvSpPr>
          <p:cNvPr id="106502" name="AutoShape 5"/>
          <p:cNvSpPr/>
          <p:nvPr/>
        </p:nvSpPr>
        <p:spPr bwMode="auto">
          <a:xfrm>
            <a:off x="2124075" y="5157788"/>
            <a:ext cx="571500" cy="330200"/>
          </a:xfrm>
          <a:prstGeom prst="borderCallout1">
            <a:avLst>
              <a:gd name="adj1" fmla="val 34616"/>
              <a:gd name="adj2" fmla="val 113333"/>
              <a:gd name="adj3" fmla="val -118750"/>
              <a:gd name="adj4" fmla="val 22972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WB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3" name="AutoShape 6"/>
          <p:cNvSpPr/>
          <p:nvPr/>
        </p:nvSpPr>
        <p:spPr bwMode="auto">
          <a:xfrm>
            <a:off x="395288" y="4292600"/>
            <a:ext cx="650875" cy="330200"/>
          </a:xfrm>
          <a:prstGeom prst="borderCallout1">
            <a:avLst>
              <a:gd name="adj1" fmla="val 34616"/>
              <a:gd name="adj2" fmla="val 111708"/>
              <a:gd name="adj3" fmla="val -68269"/>
              <a:gd name="adj4" fmla="val 15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MEM</a:t>
            </a:r>
            <a:endParaRPr lang="en-AU" altLang="zh-CN" sz="1400">
              <a:ea typeface="宋体" panose="02010600030101010101" pitchFamily="2" charset="-122"/>
            </a:endParaRPr>
          </a:p>
        </p:txBody>
      </p:sp>
      <p:sp>
        <p:nvSpPr>
          <p:cNvPr id="106504" name="Text Box 7"/>
          <p:cNvSpPr txBox="1">
            <a:spLocks noChangeArrowheads="1"/>
          </p:cNvSpPr>
          <p:nvPr/>
        </p:nvSpPr>
        <p:spPr bwMode="auto">
          <a:xfrm>
            <a:off x="179388" y="5013325"/>
            <a:ext cx="1512887" cy="9255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Right-to-left flow leads to hazards</a:t>
            </a:r>
            <a:endParaRPr lang="en-AU" altLang="zh-CN" sz="180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61961" y="1412776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级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rgbClr val="009900"/>
                </a:solidFill>
              </a:rPr>
              <a:t>取指令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2121" y="1412776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指令解码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读寄存器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14289" y="1412776"/>
            <a:ext cx="12961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运算</a:t>
            </a:r>
            <a:r>
              <a:rPr lang="en-US" altLang="zh-CN" sz="1200" dirty="0">
                <a:solidFill>
                  <a:srgbClr val="009900"/>
                </a:solidFill>
              </a:rPr>
              <a:t>/</a:t>
            </a:r>
            <a:r>
              <a:rPr lang="zh-CN" altLang="en-US" sz="1200" dirty="0">
                <a:solidFill>
                  <a:srgbClr val="009900"/>
                </a:solidFill>
              </a:rPr>
              <a:t>地址计算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982441" y="1412776"/>
            <a:ext cx="14401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数据存储器访问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422601" y="141277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zh-CN" altLang="en-US" sz="1200" dirty="0">
                <a:solidFill>
                  <a:srgbClr val="009900"/>
                </a:solidFill>
              </a:rPr>
              <a:t>写寄存器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a typeface="宋体" panose="02010600030101010101" pitchFamily="2" charset="-122"/>
              </a:rPr>
              <a:t>“多时钟周期”</a:t>
            </a:r>
            <a:r>
              <a:rPr lang="zh-CN" altLang="en-US" dirty="0">
                <a:ea typeface="宋体" panose="02010600030101010101" pitchFamily="2" charset="-122"/>
              </a:rPr>
              <a:t>流水线图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422"/>
          </a:xfrm>
        </p:spPr>
        <p:txBody>
          <a:bodyPr/>
          <a:lstStyle/>
          <a:p>
            <a:r>
              <a:rPr lang="zh-CN" altLang="en-US" dirty="0" smtClean="0"/>
              <a:t>以指令为中心，绘制其流水执行过程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图中似乎给每条指令安排了独立的数据通路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实际上各条指令可以分时共享这些部件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2701082"/>
            <a:ext cx="6388616" cy="397572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 bwMode="auto">
          <a:xfrm>
            <a:off x="5093110" y="3573016"/>
            <a:ext cx="580103" cy="2952328"/>
          </a:xfrm>
          <a:prstGeom prst="round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5364088" y="5949280"/>
            <a:ext cx="0" cy="36004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7D3148F5-12B6-4551-9ED9-E50F335A57E6}" type="slidenum">
              <a:rPr lang="en-AU" altLang="zh-CN" sz="1400" dirty="0"/>
            </a:fld>
            <a:endParaRPr lang="en-AU" altLang="zh-CN" sz="1400" dirty="0"/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流水处理的表示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4247678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指令流在流水线数据通路中逐个周期的往前流动处理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“单时钟周期”流水线图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展示某一个周期的流水线各级使用情况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将正在使用的部件突出地显示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比较：多时钟周期流水线图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按时间轴表示指令序列经过的各级处理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后面将使用“单周期”图来表示取数与存数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732F7A1-A0B2-4E29-AD23-B4ABD0A1B08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08547" name="Picture 7" descr="f04-3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492375"/>
            <a:ext cx="7993063" cy="368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流水线寄存器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085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351837" cy="13065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各级之间需要增加流水线寄存器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用于记录前一时钟周期产生的结果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298782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52181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01374" y="2649538"/>
            <a:ext cx="360040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870546" y="2649538"/>
            <a:ext cx="517877" cy="20339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259633" y="3861048"/>
            <a:ext cx="288032" cy="64807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08926" y="6309320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9DBB8BC-939A-4BD6-96BD-0E3088408FF8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112643" name="Picture 7" descr="f04-36-P374493-IF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20813"/>
            <a:ext cx="8186737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</a:t>
            </a:r>
            <a:r>
              <a:rPr lang="zh-CN" altLang="en-US" dirty="0" smtClean="0">
                <a:ea typeface="宋体" panose="02010600030101010101" pitchFamily="2" charset="-122"/>
              </a:rPr>
              <a:t>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——IF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5616" y="6160086"/>
            <a:ext cx="3168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4-36</a:t>
            </a:r>
            <a:r>
              <a:rPr lang="zh-CN" altLang="en-US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指令第一级处理</a:t>
            </a:r>
            <a:endParaRPr lang="zh-CN" altLang="en-US" dirty="0"/>
          </a:p>
        </p:txBody>
      </p:sp>
      <p:sp>
        <p:nvSpPr>
          <p:cNvPr id="2" name="椭圆 1"/>
          <p:cNvSpPr/>
          <p:nvPr/>
        </p:nvSpPr>
        <p:spPr bwMode="auto">
          <a:xfrm>
            <a:off x="291581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2915816" y="3596342"/>
            <a:ext cx="288032" cy="141683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BC396C0-154A-4CEB-8F80-8BC88FB634A9}" type="slidenum">
              <a:rPr lang="en-AU" altLang="zh-CN" sz="1400"/>
            </a:fld>
            <a:endParaRPr lang="en-AU" altLang="zh-CN" sz="1400"/>
          </a:p>
        </p:txBody>
      </p:sp>
      <p:pic>
        <p:nvPicPr>
          <p:cNvPr id="114691" name="Picture 7" descr="f04-36-P374493-I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52563"/>
            <a:ext cx="8183562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en-US" altLang="zh-CN" dirty="0">
                <a:ea typeface="宋体" panose="02010600030101010101" pitchFamily="2" charset="-122"/>
              </a:rPr>
              <a:t>/</a:t>
            </a:r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——ID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774526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4774526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4774526" y="4062798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4774526" y="4961732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3131840" y="2492896"/>
            <a:ext cx="28803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3128128" y="3717031"/>
            <a:ext cx="219736" cy="93610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CE3331B4-F50A-47F2-B93F-4E54D61A53D8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116739" name="Picture 6" descr="f04-37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99" y="1380857"/>
            <a:ext cx="8137525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指令</a:t>
            </a:r>
            <a:r>
              <a:rPr lang="zh-CN" altLang="en-US" dirty="0">
                <a:ea typeface="宋体" panose="02010600030101010101" pitchFamily="2" charset="-122"/>
              </a:rPr>
              <a:t>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4918542" y="3717031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187610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444208" y="4112047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02C5146-4C3D-4207-B542-1E0B0525CF7D}" type="slidenum">
              <a:rPr lang="en-AU" altLang="zh-CN" sz="1400"/>
            </a:fld>
            <a:endParaRPr lang="en-AU" altLang="zh-CN" sz="1400"/>
          </a:p>
        </p:txBody>
      </p:sp>
      <p:pic>
        <p:nvPicPr>
          <p:cNvPr id="118787" name="Picture 7" descr="f04-38-P374493-M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1463675"/>
            <a:ext cx="8183562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0335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8028384" y="4134475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207B08F-A72B-405D-B37A-E1D6E82AB1C8}" type="slidenum">
              <a:rPr lang="en-AU" altLang="zh-CN" sz="1400"/>
            </a:fld>
            <a:endParaRPr lang="en-AU" altLang="zh-CN" sz="1400"/>
          </a:p>
        </p:txBody>
      </p:sp>
      <p:pic>
        <p:nvPicPr>
          <p:cNvPr id="120835" name="Picture 10" descr="f04-38-P374493-W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11300"/>
            <a:ext cx="8191500" cy="431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0836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374788" name="Oval 4"/>
          <p:cNvSpPr>
            <a:spLocks noChangeArrowheads="1"/>
          </p:cNvSpPr>
          <p:nvPr/>
        </p:nvSpPr>
        <p:spPr bwMode="auto">
          <a:xfrm>
            <a:off x="3059113" y="4076700"/>
            <a:ext cx="865187" cy="4318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374789" name="AutoShape 5"/>
          <p:cNvSpPr/>
          <p:nvPr/>
        </p:nvSpPr>
        <p:spPr bwMode="auto">
          <a:xfrm>
            <a:off x="1187450" y="5084763"/>
            <a:ext cx="1063625" cy="865187"/>
          </a:xfrm>
          <a:prstGeom prst="borderCallout1">
            <a:avLst>
              <a:gd name="adj1" fmla="val 13213"/>
              <a:gd name="adj2" fmla="val 107162"/>
              <a:gd name="adj3" fmla="val -52292"/>
              <a:gd name="adj4" fmla="val 167912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Wrong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register</a:t>
            </a:r>
            <a:br>
              <a:rPr lang="en-US" altLang="zh-CN" sz="1600">
                <a:ea typeface="宋体" panose="02010600030101010101" pitchFamily="2" charset="-122"/>
              </a:rPr>
            </a:br>
            <a:r>
              <a:rPr lang="en-US" altLang="zh-CN" sz="1600">
                <a:ea typeface="宋体" panose="02010600030101010101" pitchFamily="2" charset="-122"/>
              </a:rPr>
              <a:t>number</a:t>
            </a:r>
            <a:endParaRPr lang="en-AU" altLang="zh-CN" sz="1600"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8460432" y="4076700"/>
            <a:ext cx="288032" cy="32506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4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4788" grpId="0" animBg="1"/>
      <p:bldP spid="37478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存储访问指令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5" name="任意多边形 14"/>
          <p:cNvSpPr/>
          <p:nvPr/>
        </p:nvSpPr>
        <p:spPr bwMode="auto">
          <a:xfrm>
            <a:off x="837465" y="1520341"/>
            <a:ext cx="2821816" cy="2824633"/>
          </a:xfrm>
          <a:custGeom>
            <a:avLst/>
            <a:gdLst>
              <a:gd name="connsiteX0" fmla="*/ 491390 w 2821816"/>
              <a:gd name="connsiteY0" fmla="*/ 2799581 h 2824633"/>
              <a:gd name="connsiteX1" fmla="*/ 654228 w 2821816"/>
              <a:gd name="connsiteY1" fmla="*/ 2699373 h 2824633"/>
              <a:gd name="connsiteX2" fmla="*/ 766963 w 2821816"/>
              <a:gd name="connsiteY2" fmla="*/ 2273488 h 2824633"/>
              <a:gd name="connsiteX3" fmla="*/ 879697 w 2821816"/>
              <a:gd name="connsiteY3" fmla="*/ 1609609 h 2824633"/>
              <a:gd name="connsiteX4" fmla="*/ 1969461 w 2821816"/>
              <a:gd name="connsiteY4" fmla="*/ 1521927 h 2824633"/>
              <a:gd name="connsiteX5" fmla="*/ 2457976 w 2821816"/>
              <a:gd name="connsiteY5" fmla="*/ 1258880 h 2824633"/>
              <a:gd name="connsiteX6" fmla="*/ 2771127 w 2821816"/>
              <a:gd name="connsiteY6" fmla="*/ 1096042 h 2824633"/>
              <a:gd name="connsiteX7" fmla="*/ 2771127 w 2821816"/>
              <a:gd name="connsiteY7" fmla="*/ 244272 h 2824633"/>
              <a:gd name="connsiteX8" fmla="*/ 2282612 w 2821816"/>
              <a:gd name="connsiteY8" fmla="*/ 31329 h 2824633"/>
              <a:gd name="connsiteX9" fmla="*/ 428760 w 2821816"/>
              <a:gd name="connsiteY9" fmla="*/ 56381 h 2824633"/>
              <a:gd name="connsiteX10" fmla="*/ 115609 w 2821816"/>
              <a:gd name="connsiteY10" fmla="*/ 544896 h 2824633"/>
              <a:gd name="connsiteX11" fmla="*/ 2875 w 2821816"/>
              <a:gd name="connsiteY11" fmla="*/ 2160754 h 2824633"/>
              <a:gd name="connsiteX12" fmla="*/ 215817 w 2821816"/>
              <a:gd name="connsiteY12" fmla="*/ 2824633 h 28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21816" h="2824633">
                <a:moveTo>
                  <a:pt x="491390" y="2799581"/>
                </a:moveTo>
                <a:cubicBezTo>
                  <a:pt x="549844" y="2793318"/>
                  <a:pt x="608299" y="2787055"/>
                  <a:pt x="654228" y="2699373"/>
                </a:cubicBezTo>
                <a:cubicBezTo>
                  <a:pt x="700157" y="2611691"/>
                  <a:pt x="729385" y="2455115"/>
                  <a:pt x="766963" y="2273488"/>
                </a:cubicBezTo>
                <a:cubicBezTo>
                  <a:pt x="804541" y="2091861"/>
                  <a:pt x="679281" y="1734869"/>
                  <a:pt x="879697" y="1609609"/>
                </a:cubicBezTo>
                <a:cubicBezTo>
                  <a:pt x="1080113" y="1484349"/>
                  <a:pt x="1706415" y="1580382"/>
                  <a:pt x="1969461" y="1521927"/>
                </a:cubicBezTo>
                <a:cubicBezTo>
                  <a:pt x="2232507" y="1463472"/>
                  <a:pt x="2324365" y="1329861"/>
                  <a:pt x="2457976" y="1258880"/>
                </a:cubicBezTo>
                <a:cubicBezTo>
                  <a:pt x="2591587" y="1187899"/>
                  <a:pt x="2718935" y="1265143"/>
                  <a:pt x="2771127" y="1096042"/>
                </a:cubicBezTo>
                <a:cubicBezTo>
                  <a:pt x="2823319" y="926941"/>
                  <a:pt x="2852546" y="421724"/>
                  <a:pt x="2771127" y="244272"/>
                </a:cubicBezTo>
                <a:cubicBezTo>
                  <a:pt x="2689708" y="66820"/>
                  <a:pt x="2673007" y="62644"/>
                  <a:pt x="2282612" y="31329"/>
                </a:cubicBezTo>
                <a:cubicBezTo>
                  <a:pt x="1892218" y="14"/>
                  <a:pt x="789927" y="-29214"/>
                  <a:pt x="428760" y="56381"/>
                </a:cubicBezTo>
                <a:cubicBezTo>
                  <a:pt x="67593" y="141976"/>
                  <a:pt x="186590" y="194167"/>
                  <a:pt x="115609" y="544896"/>
                </a:cubicBezTo>
                <a:cubicBezTo>
                  <a:pt x="44628" y="895625"/>
                  <a:pt x="-13826" y="1780798"/>
                  <a:pt x="2875" y="2160754"/>
                </a:cubicBezTo>
                <a:cubicBezTo>
                  <a:pt x="19576" y="2540710"/>
                  <a:pt x="117696" y="2682671"/>
                  <a:pt x="215817" y="2824633"/>
                </a:cubicBezTo>
              </a:path>
            </a:pathLst>
          </a:cu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6613742" y="4434214"/>
            <a:ext cx="478538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0" name="任意多边形 9"/>
          <p:cNvSpPr/>
          <p:nvPr/>
        </p:nvSpPr>
        <p:spPr bwMode="auto">
          <a:xfrm>
            <a:off x="3659299" y="3228927"/>
            <a:ext cx="5116148" cy="1530963"/>
          </a:xfrm>
          <a:custGeom>
            <a:avLst/>
            <a:gdLst>
              <a:gd name="connsiteX0" fmla="*/ 4845874 w 5116148"/>
              <a:gd name="connsiteY0" fmla="*/ 1530963 h 1530963"/>
              <a:gd name="connsiteX1" fmla="*/ 5083868 w 5116148"/>
              <a:gd name="connsiteY1" fmla="*/ 1130131 h 1530963"/>
              <a:gd name="connsiteX2" fmla="*/ 5008712 w 5116148"/>
              <a:gd name="connsiteY2" fmla="*/ 315939 h 1530963"/>
              <a:gd name="connsiteX3" fmla="*/ 4131890 w 5116148"/>
              <a:gd name="connsiteY3" fmla="*/ 65418 h 1530963"/>
              <a:gd name="connsiteX4" fmla="*/ 374082 w 5116148"/>
              <a:gd name="connsiteY4" fmla="*/ 27840 h 1530963"/>
              <a:gd name="connsiteX5" fmla="*/ 336504 w 5116148"/>
              <a:gd name="connsiteY5" fmla="*/ 428673 h 153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16148" h="1530963">
                <a:moveTo>
                  <a:pt x="4845874" y="1530963"/>
                </a:moveTo>
                <a:cubicBezTo>
                  <a:pt x="4951301" y="1431799"/>
                  <a:pt x="5056728" y="1332635"/>
                  <a:pt x="5083868" y="1130131"/>
                </a:cubicBezTo>
                <a:cubicBezTo>
                  <a:pt x="5111008" y="927627"/>
                  <a:pt x="5167375" y="493391"/>
                  <a:pt x="5008712" y="315939"/>
                </a:cubicBezTo>
                <a:cubicBezTo>
                  <a:pt x="4850049" y="138487"/>
                  <a:pt x="4904328" y="113434"/>
                  <a:pt x="4131890" y="65418"/>
                </a:cubicBezTo>
                <a:cubicBezTo>
                  <a:pt x="3359452" y="17402"/>
                  <a:pt x="1006646" y="-32702"/>
                  <a:pt x="374082" y="27840"/>
                </a:cubicBezTo>
                <a:cubicBezTo>
                  <a:pt x="-258482" y="88382"/>
                  <a:pt x="39011" y="258527"/>
                  <a:pt x="336504" y="428673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40152" y="2852936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取</a:t>
            </a:r>
            <a:r>
              <a:rPr lang="zh-CN" altLang="en-US" dirty="0"/>
              <a:t>字</a:t>
            </a:r>
          </a:p>
        </p:txBody>
      </p:sp>
      <p:sp>
        <p:nvSpPr>
          <p:cNvPr id="17" name="任意多边形 16"/>
          <p:cNvSpPr/>
          <p:nvPr/>
        </p:nvSpPr>
        <p:spPr bwMode="auto">
          <a:xfrm>
            <a:off x="4847573" y="5148197"/>
            <a:ext cx="2079320" cy="250521"/>
          </a:xfrm>
          <a:custGeom>
            <a:avLst/>
            <a:gdLst>
              <a:gd name="connsiteX0" fmla="*/ 0 w 2079320"/>
              <a:gd name="connsiteY0" fmla="*/ 0 h 250521"/>
              <a:gd name="connsiteX1" fmla="*/ 764087 w 2079320"/>
              <a:gd name="connsiteY1" fmla="*/ 62630 h 250521"/>
              <a:gd name="connsiteX2" fmla="*/ 1164920 w 2079320"/>
              <a:gd name="connsiteY2" fmla="*/ 212943 h 250521"/>
              <a:gd name="connsiteX3" fmla="*/ 2079320 w 2079320"/>
              <a:gd name="connsiteY3" fmla="*/ 250521 h 250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79320" h="250521">
                <a:moveTo>
                  <a:pt x="0" y="0"/>
                </a:moveTo>
                <a:cubicBezTo>
                  <a:pt x="284967" y="13569"/>
                  <a:pt x="569934" y="27139"/>
                  <a:pt x="764087" y="62630"/>
                </a:cubicBezTo>
                <a:cubicBezTo>
                  <a:pt x="958240" y="98121"/>
                  <a:pt x="945715" y="181628"/>
                  <a:pt x="1164920" y="212943"/>
                </a:cubicBezTo>
                <a:cubicBezTo>
                  <a:pt x="1384125" y="244258"/>
                  <a:pt x="1731722" y="247389"/>
                  <a:pt x="2079320" y="25052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62797" y="5471863"/>
            <a:ext cx="864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存字</a:t>
            </a:r>
            <a:endParaRPr lang="zh-CN" altLang="en-US" dirty="0"/>
          </a:p>
        </p:txBody>
      </p:sp>
      <p:sp>
        <p:nvSpPr>
          <p:cNvPr id="21" name="任意多边形 20"/>
          <p:cNvSpPr/>
          <p:nvPr/>
        </p:nvSpPr>
        <p:spPr bwMode="auto">
          <a:xfrm>
            <a:off x="3544866" y="4521896"/>
            <a:ext cx="3081402" cy="1237789"/>
          </a:xfrm>
          <a:custGeom>
            <a:avLst/>
            <a:gdLst>
              <a:gd name="connsiteX0" fmla="*/ 0 w 3081402"/>
              <a:gd name="connsiteY0" fmla="*/ 25052 h 1237789"/>
              <a:gd name="connsiteX1" fmla="*/ 200416 w 3081402"/>
              <a:gd name="connsiteY1" fmla="*/ 450937 h 1237789"/>
              <a:gd name="connsiteX2" fmla="*/ 288098 w 3081402"/>
              <a:gd name="connsiteY2" fmla="*/ 1014608 h 1237789"/>
              <a:gd name="connsiteX3" fmla="*/ 563671 w 3081402"/>
              <a:gd name="connsiteY3" fmla="*/ 1215025 h 1237789"/>
              <a:gd name="connsiteX4" fmla="*/ 1966586 w 3081402"/>
              <a:gd name="connsiteY4" fmla="*/ 1215025 h 1237789"/>
              <a:gd name="connsiteX5" fmla="*/ 2217107 w 3081402"/>
              <a:gd name="connsiteY5" fmla="*/ 1052186 h 1237789"/>
              <a:gd name="connsiteX6" fmla="*/ 2342367 w 3081402"/>
              <a:gd name="connsiteY6" fmla="*/ 563671 h 1237789"/>
              <a:gd name="connsiteX7" fmla="*/ 2580361 w 3081402"/>
              <a:gd name="connsiteY7" fmla="*/ 375781 h 1237789"/>
              <a:gd name="connsiteX8" fmla="*/ 3081402 w 3081402"/>
              <a:gd name="connsiteY8" fmla="*/ 0 h 123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81402" h="1237789">
                <a:moveTo>
                  <a:pt x="0" y="25052"/>
                </a:moveTo>
                <a:cubicBezTo>
                  <a:pt x="76200" y="155531"/>
                  <a:pt x="152400" y="286011"/>
                  <a:pt x="200416" y="450937"/>
                </a:cubicBezTo>
                <a:cubicBezTo>
                  <a:pt x="248432" y="615863"/>
                  <a:pt x="227556" y="887260"/>
                  <a:pt x="288098" y="1014608"/>
                </a:cubicBezTo>
                <a:cubicBezTo>
                  <a:pt x="348641" y="1141956"/>
                  <a:pt x="283923" y="1181622"/>
                  <a:pt x="563671" y="1215025"/>
                </a:cubicBezTo>
                <a:cubicBezTo>
                  <a:pt x="843419" y="1248428"/>
                  <a:pt x="1691013" y="1242165"/>
                  <a:pt x="1966586" y="1215025"/>
                </a:cubicBezTo>
                <a:cubicBezTo>
                  <a:pt x="2242159" y="1187885"/>
                  <a:pt x="2154477" y="1160745"/>
                  <a:pt x="2217107" y="1052186"/>
                </a:cubicBezTo>
                <a:cubicBezTo>
                  <a:pt x="2279737" y="943627"/>
                  <a:pt x="2281825" y="676405"/>
                  <a:pt x="2342367" y="563671"/>
                </a:cubicBezTo>
                <a:cubicBezTo>
                  <a:pt x="2402909" y="450937"/>
                  <a:pt x="2457189" y="469726"/>
                  <a:pt x="2580361" y="375781"/>
                </a:cubicBezTo>
                <a:cubicBezTo>
                  <a:pt x="2703534" y="281836"/>
                  <a:pt x="2892468" y="140918"/>
                  <a:pt x="308140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6" presetClass="exit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 bldLvl="0" animBg="1"/>
      <p:bldP spid="15" grpId="1" bldLvl="0" animBg="1"/>
      <p:bldP spid="10" grpId="0" animBg="1"/>
      <p:bldP spid="10" grpId="1" animBg="1"/>
      <p:bldP spid="12" grpId="0"/>
      <p:bldP spid="12" grpId="1"/>
      <p:bldP spid="17" grpId="0" animBg="1"/>
      <p:bldP spid="17" grpId="1" animBg="1"/>
      <p:bldP spid="20" grpId="0"/>
      <p:bldP spid="20" grpId="1"/>
      <p:bldP spid="2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C534FF4-8B98-40E2-BF41-C071A4BB6CD2}" type="slidenum">
              <a:rPr lang="en-AU" altLang="zh-CN" sz="1400"/>
            </a:fld>
            <a:endParaRPr lang="en-AU" altLang="zh-CN" sz="1400"/>
          </a:p>
        </p:txBody>
      </p:sp>
      <p:pic>
        <p:nvPicPr>
          <p:cNvPr id="122883" name="Picture 6" descr="f04-4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057400"/>
            <a:ext cx="8183562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lw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——WB</a:t>
            </a:r>
            <a:r>
              <a:rPr lang="zh-CN" altLang="en-US" dirty="0" smtClean="0">
                <a:ea typeface="宋体" panose="02010600030101010101" pitchFamily="2" charset="-122"/>
              </a:rPr>
              <a:t>修正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3139070" y="4198374"/>
            <a:ext cx="5933117" cy="1668226"/>
          </a:xfrm>
          <a:custGeom>
            <a:avLst/>
            <a:gdLst>
              <a:gd name="connsiteX0" fmla="*/ 292388 w 5933117"/>
              <a:gd name="connsiteY0" fmla="*/ 0 h 1668226"/>
              <a:gd name="connsiteX1" fmla="*/ 292388 w 5933117"/>
              <a:gd name="connsiteY1" fmla="*/ 1170039 h 1668226"/>
              <a:gd name="connsiteX2" fmla="*/ 970814 w 5933117"/>
              <a:gd name="connsiteY2" fmla="*/ 1415845 h 1668226"/>
              <a:gd name="connsiteX3" fmla="*/ 5523149 w 5933117"/>
              <a:gd name="connsiteY3" fmla="*/ 1396181 h 1668226"/>
              <a:gd name="connsiteX4" fmla="*/ 5395330 w 5933117"/>
              <a:gd name="connsiteY4" fmla="*/ 1543665 h 1668226"/>
              <a:gd name="connsiteX5" fmla="*/ 2681627 w 5933117"/>
              <a:gd name="connsiteY5" fmla="*/ 1582994 h 1668226"/>
              <a:gd name="connsiteX6" fmla="*/ 262891 w 5933117"/>
              <a:gd name="connsiteY6" fmla="*/ 1582994 h 1668226"/>
              <a:gd name="connsiteX7" fmla="*/ 95743 w 5933117"/>
              <a:gd name="connsiteY7" fmla="*/ 452284 h 1668226"/>
              <a:gd name="connsiteX8" fmla="*/ 538195 w 5933117"/>
              <a:gd name="connsiteY8" fmla="*/ 176981 h 1668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3117" h="1668226">
                <a:moveTo>
                  <a:pt x="292388" y="0"/>
                </a:moveTo>
                <a:cubicBezTo>
                  <a:pt x="235852" y="467032"/>
                  <a:pt x="179317" y="934065"/>
                  <a:pt x="292388" y="1170039"/>
                </a:cubicBezTo>
                <a:cubicBezTo>
                  <a:pt x="405459" y="1406013"/>
                  <a:pt x="99020" y="1378155"/>
                  <a:pt x="970814" y="1415845"/>
                </a:cubicBezTo>
                <a:cubicBezTo>
                  <a:pt x="1842608" y="1453535"/>
                  <a:pt x="4785730" y="1374878"/>
                  <a:pt x="5523149" y="1396181"/>
                </a:cubicBezTo>
                <a:cubicBezTo>
                  <a:pt x="6260568" y="1417484"/>
                  <a:pt x="5868917" y="1512530"/>
                  <a:pt x="5395330" y="1543665"/>
                </a:cubicBezTo>
                <a:cubicBezTo>
                  <a:pt x="4921743" y="1574800"/>
                  <a:pt x="2681627" y="1582994"/>
                  <a:pt x="2681627" y="1582994"/>
                </a:cubicBezTo>
                <a:cubicBezTo>
                  <a:pt x="1826221" y="1589549"/>
                  <a:pt x="693872" y="1771446"/>
                  <a:pt x="262891" y="1582994"/>
                </a:cubicBezTo>
                <a:cubicBezTo>
                  <a:pt x="-168090" y="1394542"/>
                  <a:pt x="49859" y="686619"/>
                  <a:pt x="95743" y="452284"/>
                </a:cubicBezTo>
                <a:cubicBezTo>
                  <a:pt x="141627" y="217949"/>
                  <a:pt x="339911" y="197465"/>
                  <a:pt x="538195" y="17698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4591665" y="4306529"/>
            <a:ext cx="2684206" cy="492079"/>
          </a:xfrm>
          <a:custGeom>
            <a:avLst/>
            <a:gdLst>
              <a:gd name="connsiteX0" fmla="*/ 0 w 2684206"/>
              <a:gd name="connsiteY0" fmla="*/ 0 h 492079"/>
              <a:gd name="connsiteX1" fmla="*/ 639096 w 2684206"/>
              <a:gd name="connsiteY1" fmla="*/ 255639 h 492079"/>
              <a:gd name="connsiteX2" fmla="*/ 855406 w 2684206"/>
              <a:gd name="connsiteY2" fmla="*/ 481781 h 492079"/>
              <a:gd name="connsiteX3" fmla="*/ 2684206 w 2684206"/>
              <a:gd name="connsiteY3" fmla="*/ 432619 h 492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4206" h="492079">
                <a:moveTo>
                  <a:pt x="0" y="0"/>
                </a:moveTo>
                <a:cubicBezTo>
                  <a:pt x="248264" y="87671"/>
                  <a:pt x="496528" y="175342"/>
                  <a:pt x="639096" y="255639"/>
                </a:cubicBezTo>
                <a:cubicBezTo>
                  <a:pt x="781664" y="335936"/>
                  <a:pt x="514554" y="452284"/>
                  <a:pt x="855406" y="481781"/>
                </a:cubicBezTo>
                <a:cubicBezTo>
                  <a:pt x="1196258" y="511278"/>
                  <a:pt x="1940232" y="471948"/>
                  <a:pt x="2684206" y="43261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546E233C-C67B-4D89-870A-EFB5C691B28D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124931" name="Picture 6" descr="f04-39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6200"/>
            <a:ext cx="8137525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 smtClean="0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 smtClean="0">
                <a:ea typeface="宋体" panose="02010600030101010101" pitchFamily="2" charset="-122"/>
              </a:rPr>
              <a:t>——EX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228184" y="4134475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28184" y="4731246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5256436" y="4437112"/>
            <a:ext cx="107652" cy="72008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04408" y="3777704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F1CB58A7-16E7-48DA-9321-CE35BEFE5B0F}" type="slidenum">
              <a:rPr lang="en-AU" altLang="zh-CN" sz="1400"/>
            </a:fld>
            <a:endParaRPr lang="en-AU" altLang="zh-CN" sz="1400"/>
          </a:p>
        </p:txBody>
      </p:sp>
      <p:pic>
        <p:nvPicPr>
          <p:cNvPr id="126979" name="Picture 6" descr="f04-40-P374493-ME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4463"/>
            <a:ext cx="81835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6732240" y="4137710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732240" y="4734481"/>
            <a:ext cx="504056" cy="1586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9C72C50-6DC9-44AC-8F2A-F0813F36E353}" type="slidenum">
              <a:rPr lang="en-AU" altLang="zh-CN" sz="1400"/>
            </a:fld>
            <a:endParaRPr lang="en-AU" altLang="zh-CN" sz="1400"/>
          </a:p>
        </p:txBody>
      </p:sp>
      <p:pic>
        <p:nvPicPr>
          <p:cNvPr id="129027" name="Picture 5" descr="f04-40-P374493-W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1520825"/>
            <a:ext cx="81915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sw</a:t>
            </a:r>
            <a:r>
              <a:rPr lang="zh-CN" altLang="en-US" dirty="0">
                <a:ea typeface="宋体" panose="02010600030101010101" pitchFamily="2" charset="-122"/>
              </a:rPr>
              <a:t>指令的流水操作</a:t>
            </a:r>
            <a:r>
              <a:rPr lang="en-US" altLang="zh-CN" dirty="0">
                <a:ea typeface="宋体" panose="02010600030101010101" pitchFamily="2" charset="-122"/>
              </a:rPr>
              <a:t>—— </a:t>
            </a:r>
            <a:r>
              <a:rPr lang="en-US" altLang="zh-CN" dirty="0" smtClean="0">
                <a:ea typeface="宋体" panose="02010600030101010101" pitchFamily="2" charset="-122"/>
              </a:rPr>
              <a:t>WB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75801380-C125-439B-947D-6767F24B2536}" type="slidenum">
              <a:rPr lang="en-AU" altLang="zh-CN" sz="1400"/>
            </a:fld>
            <a:endParaRPr lang="en-AU" altLang="zh-CN" sz="1400"/>
          </a:p>
        </p:txBody>
      </p:sp>
      <p:pic>
        <p:nvPicPr>
          <p:cNvPr id="131075" name="Picture 7" descr="f04-43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849438"/>
            <a:ext cx="63373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多时钟周期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10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构成了资源（部件）的使用情况图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4E609DF-13DF-4069-83E1-FB5C4A16F9C3}" type="slidenum">
              <a:rPr lang="en-AU" altLang="zh-CN" sz="1400"/>
            </a:fld>
            <a:endParaRPr lang="en-AU" altLang="zh-CN" sz="1400"/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3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9056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传统图示（时空图）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pic>
        <p:nvPicPr>
          <p:cNvPr id="133125" name="Picture 6" descr="f04-44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2060575"/>
            <a:ext cx="6672262" cy="2684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CE8BD9A-6BE7-4F39-A5CF-D1279D2E75B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35171" name="Picture 5" descr="f04-45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75" y="1911350"/>
            <a:ext cx="7927975" cy="430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单时钟</a:t>
            </a:r>
            <a:r>
              <a:rPr lang="zh-CN" altLang="en-US" dirty="0">
                <a:ea typeface="宋体" panose="02010600030101010101" pitchFamily="2" charset="-122"/>
              </a:rPr>
              <a:t>周期 流水线图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5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64770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某一时钟周期的流水线状态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54F3E7C-C723-4DBE-A77F-73C92E3B3980}" type="slidenum">
              <a:rPr lang="en-AU" altLang="zh-CN" sz="1400"/>
            </a:fld>
            <a:endParaRPr lang="en-AU" altLang="zh-CN" sz="1400"/>
          </a:p>
        </p:txBody>
      </p:sp>
      <p:pic>
        <p:nvPicPr>
          <p:cNvPr id="137219" name="Picture 7" descr="f04-4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84313"/>
            <a:ext cx="8015288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流水线控制信号（简化）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19872" y="4628049"/>
            <a:ext cx="558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offset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79912" y="4903799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rt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79912" y="5237554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rd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4213" y="476654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控制信号也需要分级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第三级使用的</a:t>
            </a:r>
            <a:r>
              <a:rPr lang="en-US" altLang="zh-CN" dirty="0" err="1" smtClean="0"/>
              <a:t>ALUOp</a:t>
            </a:r>
            <a:r>
              <a:rPr lang="zh-CN" altLang="en-US" dirty="0" smtClean="0"/>
              <a:t>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8515" y="2880867"/>
            <a:ext cx="8465795" cy="2288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366"/>
          </a:xfrm>
        </p:spPr>
        <p:txBody>
          <a:bodyPr/>
          <a:lstStyle/>
          <a:p>
            <a:r>
              <a:rPr lang="zh-CN" altLang="en-US" dirty="0" smtClean="0"/>
              <a:t>第三级和第四级使用的信号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020" y="2978576"/>
            <a:ext cx="8447212" cy="3032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EAEFE0F3-E6F7-4A9B-BBC3-04E7CAA18241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340" name="Picture 4" descr="f04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96136" y="118191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分支指令</a:t>
            </a:r>
            <a:endParaRPr lang="zh-CN" altLang="en-US" b="1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任意多边形 6"/>
          <p:cNvSpPr/>
          <p:nvPr/>
        </p:nvSpPr>
        <p:spPr bwMode="auto">
          <a:xfrm>
            <a:off x="1265129" y="3956534"/>
            <a:ext cx="5373666" cy="593821"/>
          </a:xfrm>
          <a:custGeom>
            <a:avLst/>
            <a:gdLst>
              <a:gd name="connsiteX0" fmla="*/ 0 w 5373666"/>
              <a:gd name="connsiteY0" fmla="*/ 552836 h 593821"/>
              <a:gd name="connsiteX1" fmla="*/ 1528175 w 5373666"/>
              <a:gd name="connsiteY1" fmla="*/ 577888 h 593821"/>
              <a:gd name="connsiteX2" fmla="*/ 2417523 w 5373666"/>
              <a:gd name="connsiteY2" fmla="*/ 565362 h 593821"/>
              <a:gd name="connsiteX3" fmla="*/ 3181611 w 5373666"/>
              <a:gd name="connsiteY3" fmla="*/ 252211 h 593821"/>
              <a:gd name="connsiteX4" fmla="*/ 4709786 w 5373666"/>
              <a:gd name="connsiteY4" fmla="*/ 1691 h 593821"/>
              <a:gd name="connsiteX5" fmla="*/ 5373666 w 5373666"/>
              <a:gd name="connsiteY5" fmla="*/ 377471 h 593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3666" h="593821">
                <a:moveTo>
                  <a:pt x="0" y="552836"/>
                </a:moveTo>
                <a:lnTo>
                  <a:pt x="1528175" y="577888"/>
                </a:lnTo>
                <a:cubicBezTo>
                  <a:pt x="1931095" y="579976"/>
                  <a:pt x="2141950" y="619642"/>
                  <a:pt x="2417523" y="565362"/>
                </a:cubicBezTo>
                <a:cubicBezTo>
                  <a:pt x="2693096" y="511082"/>
                  <a:pt x="2799567" y="346156"/>
                  <a:pt x="3181611" y="252211"/>
                </a:cubicBezTo>
                <a:cubicBezTo>
                  <a:pt x="3563655" y="158266"/>
                  <a:pt x="4344444" y="-19186"/>
                  <a:pt x="4709786" y="1691"/>
                </a:cubicBezTo>
                <a:cubicBezTo>
                  <a:pt x="5075128" y="22568"/>
                  <a:pt x="5224397" y="200019"/>
                  <a:pt x="5373666" y="377471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469710" y="4434214"/>
            <a:ext cx="3144032" cy="419307"/>
          </a:xfrm>
          <a:custGeom>
            <a:avLst/>
            <a:gdLst>
              <a:gd name="connsiteX0" fmla="*/ 0 w 3144032"/>
              <a:gd name="connsiteY0" fmla="*/ 100208 h 419307"/>
              <a:gd name="connsiteX1" fmla="*/ 739035 w 3144032"/>
              <a:gd name="connsiteY1" fmla="*/ 212942 h 419307"/>
              <a:gd name="connsiteX2" fmla="*/ 1941534 w 3144032"/>
              <a:gd name="connsiteY2" fmla="*/ 338202 h 419307"/>
              <a:gd name="connsiteX3" fmla="*/ 2492679 w 3144032"/>
              <a:gd name="connsiteY3" fmla="*/ 400833 h 419307"/>
              <a:gd name="connsiteX4" fmla="*/ 3144032 w 3144032"/>
              <a:gd name="connsiteY4" fmla="*/ 0 h 419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4032" h="419307">
                <a:moveTo>
                  <a:pt x="0" y="100208"/>
                </a:moveTo>
                <a:cubicBezTo>
                  <a:pt x="207723" y="136742"/>
                  <a:pt x="415446" y="173276"/>
                  <a:pt x="739035" y="212942"/>
                </a:cubicBezTo>
                <a:cubicBezTo>
                  <a:pt x="1062624" y="252608"/>
                  <a:pt x="1941534" y="338202"/>
                  <a:pt x="1941534" y="338202"/>
                </a:cubicBezTo>
                <a:cubicBezTo>
                  <a:pt x="2233808" y="369517"/>
                  <a:pt x="2292263" y="457200"/>
                  <a:pt x="2492679" y="400833"/>
                </a:cubicBezTo>
                <a:cubicBezTo>
                  <a:pt x="2693095" y="344466"/>
                  <a:pt x="2918563" y="172233"/>
                  <a:pt x="3144032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任意多边形 7"/>
          <p:cNvSpPr/>
          <p:nvPr/>
        </p:nvSpPr>
        <p:spPr bwMode="auto">
          <a:xfrm>
            <a:off x="3457184" y="2542784"/>
            <a:ext cx="1302706" cy="1753643"/>
          </a:xfrm>
          <a:custGeom>
            <a:avLst/>
            <a:gdLst>
              <a:gd name="connsiteX0" fmla="*/ 0 w 1302706"/>
              <a:gd name="connsiteY0" fmla="*/ 1753643 h 1753643"/>
              <a:gd name="connsiteX1" fmla="*/ 225468 w 1302706"/>
              <a:gd name="connsiteY1" fmla="*/ 1415441 h 1753643"/>
              <a:gd name="connsiteX2" fmla="*/ 375780 w 1302706"/>
              <a:gd name="connsiteY2" fmla="*/ 475989 h 1753643"/>
              <a:gd name="connsiteX3" fmla="*/ 851769 w 1302706"/>
              <a:gd name="connsiteY3" fmla="*/ 275572 h 1753643"/>
              <a:gd name="connsiteX4" fmla="*/ 1302706 w 1302706"/>
              <a:gd name="connsiteY4" fmla="*/ 0 h 1753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2706" h="1753643">
                <a:moveTo>
                  <a:pt x="0" y="1753643"/>
                </a:moveTo>
                <a:cubicBezTo>
                  <a:pt x="81419" y="1691013"/>
                  <a:pt x="162838" y="1628383"/>
                  <a:pt x="225468" y="1415441"/>
                </a:cubicBezTo>
                <a:cubicBezTo>
                  <a:pt x="288098" y="1202499"/>
                  <a:pt x="271397" y="665967"/>
                  <a:pt x="375780" y="475989"/>
                </a:cubicBezTo>
                <a:cubicBezTo>
                  <a:pt x="480164" y="286011"/>
                  <a:pt x="697281" y="354903"/>
                  <a:pt x="851769" y="275572"/>
                </a:cubicBezTo>
                <a:cubicBezTo>
                  <a:pt x="1006257" y="196241"/>
                  <a:pt x="1154481" y="98120"/>
                  <a:pt x="1302706" y="0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1377863" y="2066202"/>
            <a:ext cx="3407079" cy="2267803"/>
          </a:xfrm>
          <a:custGeom>
            <a:avLst/>
            <a:gdLst>
              <a:gd name="connsiteX0" fmla="*/ 0 w 3407079"/>
              <a:gd name="connsiteY0" fmla="*/ 2267803 h 2267803"/>
              <a:gd name="connsiteX1" fmla="*/ 212942 w 3407079"/>
              <a:gd name="connsiteY1" fmla="*/ 1892023 h 2267803"/>
              <a:gd name="connsiteX2" fmla="*/ 288099 w 3407079"/>
              <a:gd name="connsiteY2" fmla="*/ 1253195 h 2267803"/>
              <a:gd name="connsiteX3" fmla="*/ 726510 w 3407079"/>
              <a:gd name="connsiteY3" fmla="*/ 1002675 h 2267803"/>
              <a:gd name="connsiteX4" fmla="*/ 1628384 w 3407079"/>
              <a:gd name="connsiteY4" fmla="*/ 902466 h 2267803"/>
              <a:gd name="connsiteX5" fmla="*/ 1916482 w 3407079"/>
              <a:gd name="connsiteY5" fmla="*/ 651946 h 2267803"/>
              <a:gd name="connsiteX6" fmla="*/ 2304789 w 3407079"/>
              <a:gd name="connsiteY6" fmla="*/ 401425 h 2267803"/>
              <a:gd name="connsiteX7" fmla="*/ 2542784 w 3407079"/>
              <a:gd name="connsiteY7" fmla="*/ 50697 h 2267803"/>
              <a:gd name="connsiteX8" fmla="*/ 2968669 w 3407079"/>
              <a:gd name="connsiteY8" fmla="*/ 25645 h 2267803"/>
              <a:gd name="connsiteX9" fmla="*/ 3407079 w 3407079"/>
              <a:gd name="connsiteY9" fmla="*/ 276165 h 2267803"/>
              <a:gd name="connsiteX10" fmla="*/ 3407079 w 3407079"/>
              <a:gd name="connsiteY10" fmla="*/ 276165 h 2267803"/>
              <a:gd name="connsiteX11" fmla="*/ 3407079 w 3407079"/>
              <a:gd name="connsiteY11" fmla="*/ 276165 h 2267803"/>
              <a:gd name="connsiteX12" fmla="*/ 3407079 w 3407079"/>
              <a:gd name="connsiteY12" fmla="*/ 276165 h 226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07079" h="2267803">
                <a:moveTo>
                  <a:pt x="0" y="2267803"/>
                </a:moveTo>
                <a:cubicBezTo>
                  <a:pt x="82463" y="2164463"/>
                  <a:pt x="164926" y="2061124"/>
                  <a:pt x="212942" y="1892023"/>
                </a:cubicBezTo>
                <a:cubicBezTo>
                  <a:pt x="260958" y="1722922"/>
                  <a:pt x="202504" y="1401420"/>
                  <a:pt x="288099" y="1253195"/>
                </a:cubicBezTo>
                <a:cubicBezTo>
                  <a:pt x="373694" y="1104970"/>
                  <a:pt x="503129" y="1061130"/>
                  <a:pt x="726510" y="1002675"/>
                </a:cubicBezTo>
                <a:cubicBezTo>
                  <a:pt x="949891" y="944220"/>
                  <a:pt x="1430055" y="960921"/>
                  <a:pt x="1628384" y="902466"/>
                </a:cubicBezTo>
                <a:cubicBezTo>
                  <a:pt x="1826713" y="844011"/>
                  <a:pt x="1803748" y="735453"/>
                  <a:pt x="1916482" y="651946"/>
                </a:cubicBezTo>
                <a:cubicBezTo>
                  <a:pt x="2029216" y="568439"/>
                  <a:pt x="2200406" y="501633"/>
                  <a:pt x="2304789" y="401425"/>
                </a:cubicBezTo>
                <a:cubicBezTo>
                  <a:pt x="2409172" y="301217"/>
                  <a:pt x="2432137" y="113327"/>
                  <a:pt x="2542784" y="50697"/>
                </a:cubicBezTo>
                <a:cubicBezTo>
                  <a:pt x="2653431" y="-11933"/>
                  <a:pt x="2824620" y="-11933"/>
                  <a:pt x="2968669" y="25645"/>
                </a:cubicBezTo>
                <a:cubicBezTo>
                  <a:pt x="3112718" y="63223"/>
                  <a:pt x="3407079" y="276165"/>
                  <a:pt x="3407079" y="276165"/>
                </a:cubicBezTo>
                <a:lnTo>
                  <a:pt x="3407079" y="276165"/>
                </a:lnTo>
                <a:lnTo>
                  <a:pt x="3407079" y="276165"/>
                </a:lnTo>
                <a:lnTo>
                  <a:pt x="3407079" y="276165"/>
                </a:ln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0" name="任意多边形 9"/>
          <p:cNvSpPr/>
          <p:nvPr/>
        </p:nvSpPr>
        <p:spPr bwMode="auto">
          <a:xfrm>
            <a:off x="681519" y="1476186"/>
            <a:ext cx="4603034" cy="2795189"/>
          </a:xfrm>
          <a:custGeom>
            <a:avLst/>
            <a:gdLst>
              <a:gd name="connsiteX0" fmla="*/ 4178580 w 4603034"/>
              <a:gd name="connsiteY0" fmla="*/ 1054072 h 2795189"/>
              <a:gd name="connsiteX1" fmla="*/ 4441626 w 4603034"/>
              <a:gd name="connsiteY1" fmla="*/ 978915 h 2795189"/>
              <a:gd name="connsiteX2" fmla="*/ 4579413 w 4603034"/>
              <a:gd name="connsiteY2" fmla="*/ 578082 h 2795189"/>
              <a:gd name="connsiteX3" fmla="*/ 4366470 w 4603034"/>
              <a:gd name="connsiteY3" fmla="*/ 127146 h 2795189"/>
              <a:gd name="connsiteX4" fmla="*/ 2437462 w 4603034"/>
              <a:gd name="connsiteY4" fmla="*/ 1885 h 2795189"/>
              <a:gd name="connsiteX5" fmla="*/ 345615 w 4603034"/>
              <a:gd name="connsiteY5" fmla="*/ 177250 h 2795189"/>
              <a:gd name="connsiteX6" fmla="*/ 7413 w 4603034"/>
              <a:gd name="connsiteY6" fmla="*/ 1379748 h 2795189"/>
              <a:gd name="connsiteX7" fmla="*/ 132673 w 4603034"/>
              <a:gd name="connsiteY7" fmla="*/ 2281622 h 2795189"/>
              <a:gd name="connsiteX8" fmla="*/ 370667 w 4603034"/>
              <a:gd name="connsiteY8" fmla="*/ 2795189 h 2795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03034" h="2795189">
                <a:moveTo>
                  <a:pt x="4178580" y="1054072"/>
                </a:moveTo>
                <a:cubicBezTo>
                  <a:pt x="4276700" y="1056159"/>
                  <a:pt x="4374821" y="1058247"/>
                  <a:pt x="4441626" y="978915"/>
                </a:cubicBezTo>
                <a:cubicBezTo>
                  <a:pt x="4508431" y="899583"/>
                  <a:pt x="4591939" y="720044"/>
                  <a:pt x="4579413" y="578082"/>
                </a:cubicBezTo>
                <a:cubicBezTo>
                  <a:pt x="4566887" y="436120"/>
                  <a:pt x="4723462" y="223179"/>
                  <a:pt x="4366470" y="127146"/>
                </a:cubicBezTo>
                <a:cubicBezTo>
                  <a:pt x="4009478" y="31113"/>
                  <a:pt x="3107604" y="-6466"/>
                  <a:pt x="2437462" y="1885"/>
                </a:cubicBezTo>
                <a:cubicBezTo>
                  <a:pt x="1767320" y="10236"/>
                  <a:pt x="750623" y="-52394"/>
                  <a:pt x="345615" y="177250"/>
                </a:cubicBezTo>
                <a:cubicBezTo>
                  <a:pt x="-59393" y="406894"/>
                  <a:pt x="42903" y="1029019"/>
                  <a:pt x="7413" y="1379748"/>
                </a:cubicBezTo>
                <a:cubicBezTo>
                  <a:pt x="-28077" y="1730477"/>
                  <a:pt x="72131" y="2045715"/>
                  <a:pt x="132673" y="2281622"/>
                </a:cubicBezTo>
                <a:cubicBezTo>
                  <a:pt x="193215" y="2517529"/>
                  <a:pt x="281941" y="2656359"/>
                  <a:pt x="370667" y="2795189"/>
                </a:cubicBezTo>
              </a:path>
            </a:pathLst>
          </a:custGeom>
          <a:noFill/>
          <a:ln w="19050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8" grpId="0" animBg="1"/>
      <p:bldP spid="9" grpId="0" animBg="1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11374"/>
          </a:xfrm>
        </p:spPr>
        <p:txBody>
          <a:bodyPr/>
          <a:lstStyle/>
          <a:p>
            <a:r>
              <a:rPr lang="zh-CN" altLang="en-US" dirty="0" smtClean="0"/>
              <a:t>控制信号与非流水方式相同的意义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按照流水线级进行了</a:t>
            </a:r>
            <a:r>
              <a:rPr lang="zh-CN" altLang="en-US" dirty="0"/>
              <a:t>分组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535" y="2854400"/>
            <a:ext cx="8446503" cy="1870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5A9ACC7-4481-4565-8B90-73F068EF8F45}" type="slidenum">
              <a:rPr lang="en-AU" altLang="zh-CN" sz="1400"/>
            </a:fld>
            <a:endParaRPr lang="en-AU" altLang="zh-CN" sz="1400"/>
          </a:p>
        </p:txBody>
      </p:sp>
      <p:pic>
        <p:nvPicPr>
          <p:cNvPr id="139267" name="Picture 6" descr="f04-50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462588" cy="340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流水线控制信号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392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Control signals derived from instruction</a:t>
            </a:r>
            <a:endParaRPr lang="en-US" altLang="zh-CN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mtClean="0">
                <a:ea typeface="宋体" panose="02010600030101010101" pitchFamily="2" charset="-122"/>
              </a:rPr>
              <a:t>As in single-cycle implementation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79912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RegDst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ALUOp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ALUSrc</a:t>
            </a:r>
            <a:endParaRPr lang="zh-CN" altLang="en-US" sz="1200" dirty="0">
              <a:solidFill>
                <a:srgbClr val="0099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28444" y="505731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009900"/>
                </a:solidFill>
              </a:rPr>
              <a:t>Branch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MemRead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MemWrite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935837" y="5057316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009900"/>
                </a:solidFill>
              </a:rPr>
              <a:t>MemtoReg</a:t>
            </a:r>
            <a:endParaRPr lang="en-US" altLang="zh-CN" sz="1200" dirty="0" smtClean="0">
              <a:solidFill>
                <a:srgbClr val="009900"/>
              </a:solidFill>
            </a:endParaRPr>
          </a:p>
          <a:p>
            <a:r>
              <a:rPr lang="en-US" altLang="zh-CN" sz="1200" dirty="0" err="1" smtClean="0">
                <a:solidFill>
                  <a:srgbClr val="009900"/>
                </a:solidFill>
              </a:rPr>
              <a:t>RegWrite</a:t>
            </a:r>
            <a:endParaRPr lang="en-US" altLang="zh-CN" sz="1200" dirty="0" smtClean="0">
              <a:solidFill>
                <a:srgbClr val="0099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83768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产生</a:t>
            </a:r>
            <a:r>
              <a:rPr lang="en-US" altLang="zh-CN" dirty="0" smtClean="0">
                <a:solidFill>
                  <a:srgbClr val="FF0000"/>
                </a:solidFill>
              </a:rPr>
              <a:t>9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68140" y="2181602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5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328444" y="2763837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个往后传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7991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4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33273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3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888902" y="4024104"/>
            <a:ext cx="9140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本级</a:t>
            </a:r>
            <a:r>
              <a:rPr lang="en-US" altLang="zh-CN" dirty="0" smtClean="0">
                <a:solidFill>
                  <a:srgbClr val="FF0000"/>
                </a:solidFill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 dirty="0"/>
              <a:t>Chapter 4 — The Processor — </a:t>
            </a:r>
            <a:fld id="{D637EC09-042E-4CEB-9C1E-08744FD5E07A}" type="slidenum">
              <a:rPr lang="en-AU" altLang="zh-CN" sz="1400" dirty="0"/>
            </a:fld>
            <a:endParaRPr lang="en-AU" altLang="zh-CN" sz="1400" dirty="0"/>
          </a:p>
        </p:txBody>
      </p:sp>
      <p:pic>
        <p:nvPicPr>
          <p:cNvPr id="141315" name="Picture 5" descr="f04-51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125538"/>
            <a:ext cx="7362825" cy="5227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1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6093296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4-51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707904" y="5301208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07904" y="5665305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rd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03848" y="3645024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203848" y="3862512"/>
            <a:ext cx="432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solidFill>
                  <a:srgbClr val="C00000"/>
                </a:solidFill>
              </a:rPr>
              <a:t>rt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52F4E59-4E34-461F-A03E-6BA980059A1C}" type="slidenum">
              <a:rPr lang="en-AU" altLang="zh-CN" sz="1400"/>
            </a:fld>
            <a:endParaRPr lang="en-AU" altLang="zh-CN" sz="1400"/>
          </a:p>
        </p:txBody>
      </p:sp>
      <p:sp>
        <p:nvSpPr>
          <p:cNvPr id="14336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30942"/>
            <a:ext cx="8259762" cy="677108"/>
          </a:xfrm>
        </p:spPr>
        <p:txBody>
          <a:bodyPr/>
          <a:lstStyle/>
          <a:p>
            <a:pPr eaLnBrk="1" hangingPunct="1"/>
            <a:r>
              <a:rPr lang="en-US" altLang="zh-CN" sz="3800" dirty="0" smtClean="0">
                <a:ea typeface="宋体" panose="02010600030101010101" pitchFamily="2" charset="-122"/>
              </a:rPr>
              <a:t>4.7</a:t>
            </a:r>
            <a:r>
              <a:rPr lang="zh-CN" altLang="en-US" sz="3800" dirty="0" smtClean="0">
                <a:ea typeface="宋体" panose="02010600030101010101" pitchFamily="2" charset="-122"/>
              </a:rPr>
              <a:t> 数据冒险：旁路与阻塞</a:t>
            </a:r>
            <a:endParaRPr lang="en-AU" altLang="zh-CN" sz="3800" dirty="0" smtClean="0">
              <a:ea typeface="宋体" panose="02010600030101010101" pitchFamily="2" charset="-122"/>
            </a:endParaRPr>
          </a:p>
        </p:txBody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分析考察一下指令序列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charset="2"/>
              <a:buNone/>
            </a:pP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sub 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 $1,$3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and $12,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,$5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or  $13,$6,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$14,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b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AU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sw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  $15,100(</a:t>
            </a:r>
            <a:r>
              <a:rPr lang="en-AU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$2</a:t>
            </a:r>
            <a:r>
              <a:rPr lang="en-AU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)</a:t>
            </a:r>
            <a:endParaRPr lang="en-AU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这些数据冒险可以通过前推技术来解决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问题：如何发现何时需要将数据前推？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143365" name="Text Box 4"/>
          <p:cNvSpPr txBox="1">
            <a:spLocks noChangeArrowheads="1"/>
          </p:cNvSpPr>
          <p:nvPr/>
        </p:nvSpPr>
        <p:spPr bwMode="auto">
          <a:xfrm rot="5400000">
            <a:off x="6696869" y="2080419"/>
            <a:ext cx="45275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folHlink"/>
                </a:solidFill>
                <a:ea typeface="宋体" panose="02010600030101010101" pitchFamily="2" charset="-122"/>
              </a:rPr>
              <a:t>§4.7 Data Hazards: Forwarding vs. Stalling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339752" y="1700808"/>
            <a:ext cx="504056" cy="504056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0ABF98C0-2EE1-4FE9-A4A7-ABD3A90E1498}" type="slidenum">
              <a:rPr lang="en-AU" altLang="zh-CN" sz="1400"/>
            </a:fld>
            <a:endParaRPr lang="en-AU" altLang="zh-CN" sz="1400"/>
          </a:p>
        </p:txBody>
      </p:sp>
      <p:pic>
        <p:nvPicPr>
          <p:cNvPr id="145411" name="Picture 7" descr="f04-52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346200"/>
            <a:ext cx="6999288" cy="488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数据相关</a:t>
            </a:r>
            <a:r>
              <a:rPr lang="en-US" altLang="zh-CN" dirty="0" smtClean="0">
                <a:ea typeface="宋体" panose="02010600030101010101" pitchFamily="2" charset="-122"/>
              </a:rPr>
              <a:t> &amp; </a:t>
            </a:r>
            <a:r>
              <a:rPr lang="zh-CN" altLang="en-US" dirty="0" smtClean="0">
                <a:ea typeface="宋体" panose="02010600030101010101" pitchFamily="2" charset="-122"/>
              </a:rPr>
              <a:t>旁路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45413" name="Line 4"/>
          <p:cNvSpPr>
            <a:spLocks noChangeShapeType="1"/>
          </p:cNvSpPr>
          <p:nvPr/>
        </p:nvSpPr>
        <p:spPr bwMode="auto">
          <a:xfrm>
            <a:off x="4086225" y="2959100"/>
            <a:ext cx="136525" cy="6318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5414" name="Line 5"/>
          <p:cNvSpPr>
            <a:spLocks noChangeShapeType="1"/>
          </p:cNvSpPr>
          <p:nvPr/>
        </p:nvSpPr>
        <p:spPr bwMode="auto">
          <a:xfrm>
            <a:off x="4222750" y="2959100"/>
            <a:ext cx="709290" cy="15398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椭圆 6"/>
          <p:cNvSpPr/>
          <p:nvPr/>
        </p:nvSpPr>
        <p:spPr bwMode="auto">
          <a:xfrm>
            <a:off x="4812506" y="1700808"/>
            <a:ext cx="504056" cy="288032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845051" y="2276872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数据产生和使用的实际时刻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 flipH="1">
            <a:off x="3203848" y="1209676"/>
            <a:ext cx="1540395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 flipV="1">
            <a:off x="5211069" y="1192213"/>
            <a:ext cx="1737194" cy="17463"/>
          </a:xfrm>
          <a:prstGeom prst="line">
            <a:avLst/>
          </a:prstGeom>
          <a:noFill/>
          <a:ln w="28575">
            <a:solidFill>
              <a:srgbClr val="009900"/>
            </a:solidFill>
            <a:rou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47664" y="6227763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4-52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3" grpId="0" animBg="1"/>
      <p:bldP spid="145414" grpId="0" animBg="1"/>
      <p:bldP spid="2" grpId="0"/>
      <p:bldP spid="9" grpId="0" animBg="1"/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132A5B86-190F-46BB-966B-DB55E1D9578E}" type="slidenum">
              <a:rPr lang="en-AU" altLang="zh-CN" sz="1400"/>
            </a:fld>
            <a:endParaRPr lang="en-AU" altLang="zh-CN" sz="1400"/>
          </a:p>
        </p:txBody>
      </p:sp>
      <p:sp>
        <p:nvSpPr>
          <p:cNvPr id="14745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检测是否需要启用前推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6913" y="1341438"/>
            <a:ext cx="7772400" cy="47910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将读写寄存器号逐级下后传递（</a:t>
            </a:r>
            <a:r>
              <a:rPr lang="zh-CN" altLang="en-US" sz="2000" dirty="0" smtClean="0">
                <a:ea typeface="宋体" panose="02010600030101010101" pitchFamily="2" charset="-122"/>
              </a:rPr>
              <a:t>从而知道寄存器的读写时机，这是前提）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sz="2400" dirty="0" smtClean="0">
                <a:ea typeface="宋体" panose="02010600030101010101" pitchFamily="2" charset="-122"/>
              </a:rPr>
              <a:t>例如</a:t>
            </a:r>
            <a:r>
              <a:rPr lang="en-US" altLang="zh-CN" sz="2400" dirty="0" smtClean="0">
                <a:ea typeface="宋体" panose="02010600030101010101" pitchFamily="2" charset="-122"/>
              </a:rPr>
              <a:t>,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400" dirty="0" smtClean="0">
                <a:ea typeface="宋体" panose="02010600030101010101" pitchFamily="2" charset="-122"/>
              </a:rPr>
              <a:t> = 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寄存器号，以表示</a:t>
            </a:r>
            <a:r>
              <a:rPr lang="en-US" altLang="zh-CN" sz="2400" dirty="0" smtClean="0">
                <a:ea typeface="宋体" panose="02010600030101010101" pitchFamily="2" charset="-122"/>
              </a:rPr>
              <a:t>ID/EX</a:t>
            </a:r>
            <a:r>
              <a:rPr lang="zh-CN" altLang="en-US" sz="2400" dirty="0" smtClean="0">
                <a:ea typeface="宋体" panose="02010600030101010101" pitchFamily="2" charset="-122"/>
              </a:rPr>
              <a:t>记录的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zh-CN" altLang="en-US" sz="2400" dirty="0" smtClean="0">
                <a:ea typeface="宋体" panose="02010600030101010101" pitchFamily="2" charset="-122"/>
              </a:rPr>
              <a:t>寄存器</a:t>
            </a:r>
            <a:r>
              <a:rPr lang="zh-CN" altLang="en-US" sz="2400" dirty="0">
                <a:ea typeface="宋体" panose="02010600030101010101" pitchFamily="2" charset="-122"/>
              </a:rPr>
              <a:t>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EX</a:t>
            </a:r>
            <a:r>
              <a:rPr lang="zh-CN" altLang="en-US" sz="2400" dirty="0" smtClean="0">
                <a:ea typeface="宋体" panose="02010600030101010101" pitchFamily="2" charset="-122"/>
              </a:rPr>
              <a:t>级的</a:t>
            </a:r>
            <a:r>
              <a:rPr lang="en-US" altLang="zh-CN" sz="2400" dirty="0" smtClean="0">
                <a:ea typeface="宋体" panose="02010600030101010101" pitchFamily="2" charset="-122"/>
              </a:rPr>
              <a:t>ALU </a:t>
            </a:r>
            <a:r>
              <a:rPr lang="zh-CN" altLang="en-US" sz="2400" dirty="0" smtClean="0">
                <a:ea typeface="宋体" panose="02010600030101010101" pitchFamily="2" charset="-122"/>
              </a:rPr>
              <a:t>输入寄存器号分别是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2" eaLnBrk="1" hangingPunct="1">
              <a:lnSpc>
                <a:spcPct val="90000"/>
              </a:lnSpc>
            </a:pPr>
            <a:r>
              <a:rPr lang="en-US" altLang="zh-CN" sz="2000" dirty="0" smtClean="0">
                <a:ea typeface="宋体" panose="02010600030101010101" pitchFamily="2" charset="-122"/>
              </a:rPr>
              <a:t>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US" altLang="zh-CN" sz="2000" dirty="0" smtClean="0">
                <a:ea typeface="宋体" panose="02010600030101010101" pitchFamily="2" charset="-122"/>
              </a:rPr>
              <a:t>, ID/</a:t>
            </a:r>
            <a:r>
              <a:rPr lang="en-US" altLang="zh-CN" sz="20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ea typeface="宋体" panose="02010600030101010101" pitchFamily="2" charset="-122"/>
              </a:rPr>
              <a:t>判定数据冒险条件（</a:t>
            </a:r>
            <a:r>
              <a:rPr lang="en-US" altLang="zh-CN" sz="2800" dirty="0" smtClean="0">
                <a:ea typeface="宋体" panose="02010600030101010101" pitchFamily="2" charset="-122"/>
              </a:rPr>
              <a:t>4</a:t>
            </a:r>
            <a:r>
              <a:rPr lang="zh-CN" altLang="en-US" sz="2800" dirty="0" smtClean="0">
                <a:ea typeface="宋体" panose="02010600030101010101" pitchFamily="2" charset="-122"/>
              </a:rPr>
              <a:t>种类型）</a:t>
            </a:r>
            <a:endParaRPr lang="en-US" altLang="zh-CN" sz="28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1a.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1b.</a:t>
            </a:r>
            <a:r>
              <a:rPr lang="en-US" altLang="zh-CN" sz="2400" dirty="0" smtClean="0">
                <a:ea typeface="宋体" panose="02010600030101010101" pitchFamily="2" charset="-122"/>
              </a:rPr>
              <a:t> EX/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 </a:t>
            </a:r>
            <a:r>
              <a:rPr lang="en-US" altLang="zh-CN" sz="2400" dirty="0" smtClean="0">
                <a:ea typeface="宋体" panose="02010600030101010101" pitchFamily="2" charset="-122"/>
              </a:rPr>
              <a:t>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2a.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EX.RegisterRs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  <a:buFont typeface="Wingdings" charset="2"/>
              <a:buNone/>
            </a:pPr>
            <a:r>
              <a:rPr lang="en-US" altLang="zh-CN" sz="2400" dirty="0" smtClean="0">
                <a:solidFill>
                  <a:schemeClr val="hlink"/>
                </a:solidFill>
                <a:ea typeface="宋体" panose="02010600030101010101" pitchFamily="2" charset="-122"/>
              </a:rPr>
              <a:t>2b.</a:t>
            </a:r>
            <a:r>
              <a:rPr lang="en-US" altLang="zh-CN" sz="2400" dirty="0" smtClean="0">
                <a:ea typeface="宋体" panose="02010600030101010101" pitchFamily="2" charset="-122"/>
              </a:rPr>
              <a:t> MEM/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sz="2400" dirty="0" smtClean="0">
                <a:ea typeface="宋体" panose="02010600030101010101" pitchFamily="2" charset="-122"/>
              </a:rPr>
              <a:t> = ID/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EX.RegisterRt</a:t>
            </a:r>
            <a:endParaRPr lang="en-AU" altLang="zh-CN" sz="2400" dirty="0" smtClean="0">
              <a:ea typeface="宋体" panose="02010600030101010101" pitchFamily="2" charset="-122"/>
            </a:endParaRPr>
          </a:p>
        </p:txBody>
      </p:sp>
      <p:sp>
        <p:nvSpPr>
          <p:cNvPr id="147461" name="Text Box 4"/>
          <p:cNvSpPr txBox="1">
            <a:spLocks noChangeArrowheads="1"/>
          </p:cNvSpPr>
          <p:nvPr/>
        </p:nvSpPr>
        <p:spPr bwMode="auto">
          <a:xfrm>
            <a:off x="7685479" y="4075965"/>
            <a:ext cx="1415772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EX/MEM</a:t>
            </a:r>
            <a:r>
              <a:rPr lang="zh-CN" altLang="en-US" sz="1600" dirty="0" smtClean="0">
                <a:ea typeface="宋体" panose="02010600030101010101" pitchFamily="2" charset="-122"/>
              </a:rPr>
              <a:t>获得</a:t>
            </a:r>
            <a:endParaRPr lang="en-US" altLang="zh-CN" sz="1600" dirty="0" smtClean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 smtClean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147462" name="AutoShape 5"/>
          <p:cNvSpPr/>
          <p:nvPr/>
        </p:nvSpPr>
        <p:spPr bwMode="auto">
          <a:xfrm>
            <a:off x="7436241" y="4093428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3" name="AutoShape 6"/>
          <p:cNvSpPr/>
          <p:nvPr/>
        </p:nvSpPr>
        <p:spPr bwMode="auto">
          <a:xfrm>
            <a:off x="7436241" y="4998303"/>
            <a:ext cx="166688" cy="849312"/>
          </a:xfrm>
          <a:prstGeom prst="rightBrace">
            <a:avLst>
              <a:gd name="adj1" fmla="val 42460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47464" name="Text Box 7"/>
          <p:cNvSpPr txBox="1">
            <a:spLocks noChangeArrowheads="1"/>
          </p:cNvSpPr>
          <p:nvPr/>
        </p:nvSpPr>
        <p:spPr bwMode="auto">
          <a:xfrm>
            <a:off x="7685479" y="5069740"/>
            <a:ext cx="1462260" cy="83099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从流水寄存器</a:t>
            </a:r>
            <a:br>
              <a:rPr lang="en-US" altLang="zh-CN" sz="1600" dirty="0">
                <a:ea typeface="宋体" panose="02010600030101010101" pitchFamily="2" charset="-122"/>
              </a:rPr>
            </a:br>
            <a:r>
              <a:rPr lang="en-US" altLang="zh-CN" sz="1600" dirty="0" smtClean="0">
                <a:ea typeface="宋体" panose="02010600030101010101" pitchFamily="2" charset="-122"/>
              </a:rPr>
              <a:t>MEM/WB</a:t>
            </a:r>
            <a:r>
              <a:rPr lang="zh-CN" altLang="en-US" sz="1600" dirty="0">
                <a:ea typeface="宋体" panose="02010600030101010101" pitchFamily="2" charset="-122"/>
              </a:rPr>
              <a:t>获得</a:t>
            </a:r>
            <a:endParaRPr lang="en-US" altLang="zh-CN" sz="1600" dirty="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ea typeface="宋体" panose="02010600030101010101" pitchFamily="2" charset="-122"/>
              </a:rPr>
              <a:t>前推数据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1692276" y="4011561"/>
            <a:ext cx="2987880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4932039" y="4011561"/>
            <a:ext cx="2439789" cy="2120952"/>
          </a:xfrm>
          <a:prstGeom prst="roundRect">
            <a:avLst/>
          </a:prstGeom>
          <a:solidFill>
            <a:srgbClr val="00B050">
              <a:alpha val="5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82160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写操作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863799" y="6087855"/>
            <a:ext cx="10081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读操作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 bwMode="auto">
          <a:xfrm flipH="1">
            <a:off x="792296" y="5422959"/>
            <a:ext cx="321306" cy="1159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flipH="1">
            <a:off x="792296" y="4643801"/>
            <a:ext cx="321307" cy="8414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直接箭头连接符 18"/>
          <p:cNvCxnSpPr/>
          <p:nvPr/>
        </p:nvCxnSpPr>
        <p:spPr bwMode="auto">
          <a:xfrm flipH="1" flipV="1">
            <a:off x="738188" y="4412025"/>
            <a:ext cx="375416" cy="5956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H="1">
            <a:off x="738188" y="4228516"/>
            <a:ext cx="375416" cy="12413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220904" y="4183369"/>
            <a:ext cx="434734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Rs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65788" y="5315961"/>
            <a:ext cx="389850" cy="33855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 err="1" smtClean="0">
                <a:ea typeface="宋体" panose="02010600030101010101" pitchFamily="2" charset="-122"/>
              </a:rPr>
              <a:t>Rt</a:t>
            </a:r>
            <a:endParaRPr lang="en-AU" altLang="zh-CN" sz="16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前推通路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所需的数据将随着</a:t>
            </a:r>
            <a:r>
              <a:rPr lang="zh-CN" altLang="en-US" dirty="0" smtClean="0">
                <a:solidFill>
                  <a:srgbClr val="009900"/>
                </a:solidFill>
              </a:rPr>
              <a:t>流水线寄存器</a:t>
            </a:r>
            <a:r>
              <a:rPr lang="zh-CN" altLang="en-US" dirty="0" smtClean="0">
                <a:solidFill>
                  <a:srgbClr val="FF0000"/>
                </a:solidFill>
              </a:rPr>
              <a:t>逐级</a:t>
            </a:r>
            <a:r>
              <a:rPr lang="zh-CN" altLang="en-US" dirty="0"/>
              <a:t>传递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7664" y="1734643"/>
            <a:ext cx="6056139" cy="45748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084168" y="2780928"/>
            <a:ext cx="2808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注意与图</a:t>
            </a:r>
            <a:r>
              <a:rPr lang="en-US" altLang="zh-CN" dirty="0" smtClean="0"/>
              <a:t>4-52</a:t>
            </a:r>
            <a:r>
              <a:rPr lang="zh-CN" altLang="en-US" dirty="0" smtClean="0"/>
              <a:t>给出的是数据</a:t>
            </a:r>
            <a:r>
              <a:rPr lang="zh-CN" altLang="en-US" dirty="0" smtClean="0">
                <a:solidFill>
                  <a:srgbClr val="FF0000"/>
                </a:solidFill>
              </a:rPr>
              <a:t>产生和使用</a:t>
            </a:r>
            <a:r>
              <a:rPr lang="zh-CN" altLang="en-US" dirty="0" smtClean="0"/>
              <a:t>时机，此处给出的是</a:t>
            </a:r>
            <a:r>
              <a:rPr lang="zh-CN" altLang="en-US" dirty="0" smtClean="0">
                <a:solidFill>
                  <a:srgbClr val="FF0000"/>
                </a:solidFill>
              </a:rPr>
              <a:t>判定</a:t>
            </a:r>
            <a:r>
              <a:rPr lang="zh-CN" altLang="en-US" dirty="0" smtClean="0"/>
              <a:t>时机。因此</a:t>
            </a:r>
            <a:r>
              <a:rPr lang="en-US" altLang="zh-CN" dirty="0" smtClean="0"/>
              <a:t>or</a:t>
            </a:r>
            <a:r>
              <a:rPr lang="zh-CN" altLang="en-US" dirty="0" smtClean="0"/>
              <a:t>指令使用</a:t>
            </a:r>
            <a:r>
              <a:rPr lang="en-US" altLang="zh-CN" dirty="0" smtClean="0"/>
              <a:t>MEM/WB</a:t>
            </a:r>
            <a:r>
              <a:rPr lang="zh-CN" altLang="en-US" dirty="0" smtClean="0"/>
              <a:t>而不是</a:t>
            </a:r>
            <a:r>
              <a:rPr lang="en-US" altLang="zh-CN" dirty="0" smtClean="0"/>
              <a:t>EX/MEM</a:t>
            </a: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4788024" y="2276872"/>
            <a:ext cx="288032" cy="14401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E0B3F1D-9623-485F-A815-CBDA312DF3D9}" type="slidenum">
              <a:rPr lang="en-AU" altLang="zh-CN" sz="1400"/>
            </a:fld>
            <a:endParaRPr lang="en-AU" altLang="zh-CN" sz="1400"/>
          </a:p>
        </p:txBody>
      </p:sp>
      <p:pic>
        <p:nvPicPr>
          <p:cNvPr id="151555" name="Picture 6" descr="f04-54-P374493-botto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28775"/>
            <a:ext cx="6618287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流水线中的前推通路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任意多边形 1"/>
          <p:cNvSpPr/>
          <p:nvPr/>
        </p:nvSpPr>
        <p:spPr bwMode="auto">
          <a:xfrm>
            <a:off x="2133600" y="2104103"/>
            <a:ext cx="1195547" cy="396255"/>
          </a:xfrm>
          <a:custGeom>
            <a:avLst/>
            <a:gdLst>
              <a:gd name="connsiteX0" fmla="*/ 0 w 1425677"/>
              <a:gd name="connsiteY0" fmla="*/ 393291 h 396255"/>
              <a:gd name="connsiteX1" fmla="*/ 373626 w 1425677"/>
              <a:gd name="connsiteY1" fmla="*/ 353962 h 396255"/>
              <a:gd name="connsiteX2" fmla="*/ 727587 w 1425677"/>
              <a:gd name="connsiteY2" fmla="*/ 98323 h 396255"/>
              <a:gd name="connsiteX3" fmla="*/ 1425677 w 1425677"/>
              <a:gd name="connsiteY3" fmla="*/ 0 h 39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5677" h="396255">
                <a:moveTo>
                  <a:pt x="0" y="393291"/>
                </a:moveTo>
                <a:cubicBezTo>
                  <a:pt x="126181" y="398207"/>
                  <a:pt x="252362" y="403123"/>
                  <a:pt x="373626" y="353962"/>
                </a:cubicBezTo>
                <a:cubicBezTo>
                  <a:pt x="494890" y="304801"/>
                  <a:pt x="552245" y="157317"/>
                  <a:pt x="727587" y="98323"/>
                </a:cubicBezTo>
                <a:cubicBezTo>
                  <a:pt x="902929" y="39329"/>
                  <a:pt x="1164303" y="19664"/>
                  <a:pt x="1425677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3148143" y="2163097"/>
            <a:ext cx="1099392" cy="1641987"/>
          </a:xfrm>
          <a:custGeom>
            <a:avLst/>
            <a:gdLst>
              <a:gd name="connsiteX0" fmla="*/ 96502 w 1099392"/>
              <a:gd name="connsiteY0" fmla="*/ 1641987 h 1641987"/>
              <a:gd name="connsiteX1" fmla="*/ 96502 w 1099392"/>
              <a:gd name="connsiteY1" fmla="*/ 294968 h 1641987"/>
              <a:gd name="connsiteX2" fmla="*/ 1099392 w 1099392"/>
              <a:gd name="connsiteY2" fmla="*/ 0 h 16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9392" h="1641987">
                <a:moveTo>
                  <a:pt x="96502" y="1641987"/>
                </a:moveTo>
                <a:cubicBezTo>
                  <a:pt x="12928" y="1105309"/>
                  <a:pt x="-70646" y="568632"/>
                  <a:pt x="96502" y="294968"/>
                </a:cubicBezTo>
                <a:cubicBezTo>
                  <a:pt x="263650" y="21304"/>
                  <a:pt x="681521" y="10652"/>
                  <a:pt x="1099392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3378308" y="2310581"/>
            <a:ext cx="820066" cy="1455174"/>
          </a:xfrm>
          <a:custGeom>
            <a:avLst/>
            <a:gdLst>
              <a:gd name="connsiteX0" fmla="*/ 33486 w 820066"/>
              <a:gd name="connsiteY0" fmla="*/ 1455174 h 1455174"/>
              <a:gd name="connsiteX1" fmla="*/ 92479 w 820066"/>
              <a:gd name="connsiteY1" fmla="*/ 334296 h 1455174"/>
              <a:gd name="connsiteX2" fmla="*/ 820066 w 820066"/>
              <a:gd name="connsiteY2" fmla="*/ 0 h 1455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0066" h="1455174">
                <a:moveTo>
                  <a:pt x="33486" y="1455174"/>
                </a:moveTo>
                <a:cubicBezTo>
                  <a:pt x="-2566" y="1015999"/>
                  <a:pt x="-38618" y="576825"/>
                  <a:pt x="92479" y="334296"/>
                </a:cubicBezTo>
                <a:cubicBezTo>
                  <a:pt x="223576" y="91767"/>
                  <a:pt x="521821" y="45883"/>
                  <a:pt x="820066" y="0"/>
                </a:cubicBezTo>
              </a:path>
            </a:pathLst>
          </a:custGeom>
          <a:noFill/>
          <a:ln w="1587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48423" y="1932698"/>
            <a:ext cx="2796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46995" y="6017256"/>
            <a:ext cx="2595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前推最早在</a:t>
            </a:r>
            <a:r>
              <a:rPr lang="en-US" altLang="zh-CN" dirty="0" smtClean="0">
                <a:solidFill>
                  <a:srgbClr val="C00000"/>
                </a:solidFill>
              </a:rPr>
              <a:t>EX</a:t>
            </a:r>
            <a:r>
              <a:rPr lang="zh-CN" altLang="en-US" dirty="0" smtClean="0">
                <a:solidFill>
                  <a:srgbClr val="C00000"/>
                </a:solidFill>
              </a:rPr>
              <a:t>级，因此旁路单元也放在该级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9" name="直接箭头连接符 8"/>
          <p:cNvCxnSpPr/>
          <p:nvPr/>
        </p:nvCxnSpPr>
        <p:spPr bwMode="auto">
          <a:xfrm flipV="1">
            <a:off x="3995936" y="5445224"/>
            <a:ext cx="645120" cy="57203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椭圆 9"/>
          <p:cNvSpPr/>
          <p:nvPr/>
        </p:nvSpPr>
        <p:spPr bwMode="auto">
          <a:xfrm>
            <a:off x="2843808" y="4221088"/>
            <a:ext cx="304335" cy="21602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84" y="4052030"/>
            <a:ext cx="111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以前不需要记录</a:t>
            </a:r>
            <a:r>
              <a:rPr lang="en-US" altLang="zh-CN" dirty="0" err="1" smtClean="0">
                <a:solidFill>
                  <a:srgbClr val="C00000"/>
                </a:solidFill>
              </a:rPr>
              <a:t>Rs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r>
              <a:rPr lang="zh-CN" altLang="en-US" dirty="0" smtClean="0">
                <a:solidFill>
                  <a:srgbClr val="C00000"/>
                </a:solidFill>
              </a:rPr>
              <a:t>见图</a:t>
            </a:r>
            <a:r>
              <a:rPr lang="en-US" altLang="zh-CN" dirty="0" smtClean="0">
                <a:solidFill>
                  <a:srgbClr val="C00000"/>
                </a:solidFill>
              </a:rPr>
              <a:t>4-51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5" name="直接箭头连接符 14"/>
          <p:cNvCxnSpPr>
            <a:endCxn id="10" idx="2"/>
          </p:cNvCxnSpPr>
          <p:nvPr/>
        </p:nvCxnSpPr>
        <p:spPr bwMode="auto">
          <a:xfrm>
            <a:off x="1136663" y="4275847"/>
            <a:ext cx="1707145" cy="5325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863302"/>
          </a:xfrm>
        </p:spPr>
        <p:txBody>
          <a:bodyPr/>
          <a:lstStyle/>
          <a:p>
            <a:r>
              <a:rPr lang="en-US" altLang="zh-CN" dirty="0" smtClean="0"/>
              <a:t>ALU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MUX</a:t>
            </a:r>
            <a:r>
              <a:rPr lang="zh-CN" altLang="en-US" dirty="0" smtClean="0"/>
              <a:t>控制信</a:t>
            </a:r>
            <a:r>
              <a:rPr lang="zh-CN" altLang="en-US" dirty="0"/>
              <a:t>号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552" y="2234224"/>
            <a:ext cx="8384888" cy="25629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E761EF7-1D53-45FD-A4A6-F669C5217741}" type="slidenum">
              <a:rPr lang="en-AU" altLang="zh-CN" sz="1400"/>
            </a:fld>
            <a:endParaRPr lang="en-AU" altLang="zh-CN" sz="1400"/>
          </a:p>
        </p:txBody>
      </p:sp>
      <p:sp>
        <p:nvSpPr>
          <p:cNvPr id="149507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前推控制信号的产生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仅当写寄存器才需要前推</a:t>
            </a:r>
            <a:r>
              <a:rPr lang="en-US" altLang="zh-CN" dirty="0" smtClean="0">
                <a:ea typeface="宋体" panose="02010600030101010101" pitchFamily="2" charset="-122"/>
              </a:rPr>
              <a:t>!</a:t>
            </a:r>
            <a:r>
              <a:rPr lang="zh-CN" altLang="en-US" sz="2400" dirty="0" smtClean="0">
                <a:ea typeface="宋体" panose="02010600030101010101" pitchFamily="2" charset="-122"/>
              </a:rPr>
              <a:t>（写内存则不必）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MEM.RegWrite</a:t>
            </a:r>
            <a:r>
              <a:rPr lang="en-US" altLang="zh-CN" dirty="0" smtClean="0">
                <a:ea typeface="宋体" panose="02010600030101010101" pitchFamily="2" charset="-122"/>
              </a:rPr>
              <a:t>, 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WB.RegWrite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且仅当所读的寄存器不是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  <a:r>
              <a:rPr lang="zh-CN" altLang="en-US" dirty="0" smtClean="0">
                <a:ea typeface="宋体" panose="02010600030101010101" pitchFamily="2" charset="-122"/>
              </a:rPr>
              <a:t>好寄存器</a:t>
            </a:r>
            <a:r>
              <a:rPr lang="zh-CN" altLang="en-US" sz="2400" dirty="0" smtClean="0">
                <a:ea typeface="宋体" panose="02010600030101010101" pitchFamily="2" charset="-122"/>
              </a:rPr>
              <a:t>（其值恒定为</a:t>
            </a:r>
            <a:r>
              <a:rPr lang="en-US" altLang="zh-CN" sz="2400" dirty="0" smtClean="0">
                <a:ea typeface="宋体" panose="02010600030101010101" pitchFamily="2" charset="-122"/>
              </a:rPr>
              <a:t>0</a:t>
            </a:r>
            <a:r>
              <a:rPr lang="zh-CN" altLang="en-US" sz="2400" dirty="0" smtClean="0">
                <a:ea typeface="宋体" panose="02010600030101010101" pitchFamily="2" charset="-122"/>
              </a:rPr>
              <a:t>，无须等待更新）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EX/</a:t>
            </a:r>
            <a:r>
              <a:rPr lang="en-US" altLang="zh-CN" dirty="0" err="1" smtClean="0">
                <a:ea typeface="宋体" panose="02010600030101010101" pitchFamily="2" charset="-122"/>
              </a:rPr>
              <a:t>MEM.RegisterRd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0,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MEM/</a:t>
            </a:r>
            <a:r>
              <a:rPr lang="en-US" altLang="zh-CN" dirty="0" err="1" smtClean="0">
                <a:ea typeface="宋体" panose="02010600030101010101" pitchFamily="2" charset="-122"/>
              </a:rPr>
              <a:t>WB.RegisterRd</a:t>
            </a:r>
            <a:r>
              <a:rPr lang="en-US" altLang="zh-CN" dirty="0" smtClean="0">
                <a:ea typeface="宋体" panose="02010600030101010101" pitchFamily="2" charset="-122"/>
              </a:rPr>
              <a:t> ≠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99437760-E260-41FD-A10B-EC7F707B41EA}" type="slidenum">
              <a:rPr lang="en-AU" altLang="zh-CN" sz="1400"/>
            </a:fld>
            <a:endParaRPr lang="en-AU" altLang="zh-CN" sz="1400"/>
          </a:p>
        </p:txBody>
      </p:sp>
      <p:pic>
        <p:nvPicPr>
          <p:cNvPr id="16387" name="Picture 14" descr="f04-01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739062" cy="419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Oval 3"/>
          <p:cNvSpPr>
            <a:spLocks noChangeArrowheads="1"/>
          </p:cNvSpPr>
          <p:nvPr/>
        </p:nvSpPr>
        <p:spPr bwMode="auto">
          <a:xfrm>
            <a:off x="6191250" y="2995613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89" name="Oval 4"/>
          <p:cNvSpPr>
            <a:spLocks noChangeArrowheads="1"/>
          </p:cNvSpPr>
          <p:nvPr/>
        </p:nvSpPr>
        <p:spPr bwMode="auto">
          <a:xfrm>
            <a:off x="3132138" y="1195388"/>
            <a:ext cx="936625" cy="8651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1" name="Line 6"/>
          <p:cNvSpPr>
            <a:spLocks noChangeShapeType="1"/>
          </p:cNvSpPr>
          <p:nvPr/>
        </p:nvSpPr>
        <p:spPr bwMode="auto">
          <a:xfrm flipH="1">
            <a:off x="3348038" y="1484313"/>
            <a:ext cx="576262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Arc 7"/>
          <p:cNvSpPr/>
          <p:nvPr/>
        </p:nvSpPr>
        <p:spPr bwMode="auto">
          <a:xfrm rot="10800000" flipH="1" flipV="1">
            <a:off x="3348038" y="1700213"/>
            <a:ext cx="287337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3" name="Line 8"/>
          <p:cNvSpPr>
            <a:spLocks noChangeShapeType="1"/>
          </p:cNvSpPr>
          <p:nvPr/>
        </p:nvSpPr>
        <p:spPr bwMode="auto">
          <a:xfrm flipH="1">
            <a:off x="6372225" y="3284538"/>
            <a:ext cx="576263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Arc 9"/>
          <p:cNvSpPr/>
          <p:nvPr/>
        </p:nvSpPr>
        <p:spPr bwMode="auto">
          <a:xfrm rot="10800000" flipH="1" flipV="1">
            <a:off x="6372225" y="3500438"/>
            <a:ext cx="287338" cy="215900"/>
          </a:xfrm>
          <a:custGeom>
            <a:avLst/>
            <a:gdLst>
              <a:gd name="T0" fmla="*/ 0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5" name="Oval 10"/>
          <p:cNvSpPr>
            <a:spLocks noChangeArrowheads="1"/>
          </p:cNvSpPr>
          <p:nvPr/>
        </p:nvSpPr>
        <p:spPr bwMode="auto">
          <a:xfrm>
            <a:off x="5362575" y="4581525"/>
            <a:ext cx="936625" cy="865188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396" name="Line 11"/>
          <p:cNvSpPr>
            <a:spLocks noChangeShapeType="1"/>
          </p:cNvSpPr>
          <p:nvPr/>
        </p:nvSpPr>
        <p:spPr bwMode="auto">
          <a:xfrm>
            <a:off x="5651500" y="4797425"/>
            <a:ext cx="358775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Arc 12"/>
          <p:cNvSpPr/>
          <p:nvPr/>
        </p:nvSpPr>
        <p:spPr bwMode="auto">
          <a:xfrm rot="10800000" flipV="1">
            <a:off x="5899150" y="5013325"/>
            <a:ext cx="144463" cy="288925"/>
          </a:xfrm>
          <a:custGeom>
            <a:avLst/>
            <a:gdLst>
              <a:gd name="T0" fmla="*/ 0 w 21600"/>
              <a:gd name="T1" fmla="*/ 0 h 21600"/>
              <a:gd name="T2" fmla="*/ 289046586 w 21600"/>
              <a:gd name="T3" fmla="*/ 2147483646 h 21600"/>
              <a:gd name="T4" fmla="*/ 0 w 21600"/>
              <a:gd name="T5" fmla="*/ 2147483646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lnTo>
                  <a:pt x="-1" y="0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398" name="Rectangle 13"/>
          <p:cNvSpPr>
            <a:spLocks noChangeArrowheads="1"/>
          </p:cNvSpPr>
          <p:nvPr/>
        </p:nvSpPr>
        <p:spPr bwMode="auto">
          <a:xfrm>
            <a:off x="5508625" y="1196975"/>
            <a:ext cx="3527425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eaLnBrk="1" hangingPunct="1"/>
            <a:r>
              <a:rPr lang="zh-CN" altLang="en-US" sz="2000" dirty="0" smtClean="0">
                <a:ea typeface="宋体" panose="02010600030101010101" pitchFamily="2" charset="-122"/>
              </a:rPr>
              <a:t>多个数据来源</a:t>
            </a:r>
            <a:endParaRPr lang="en-US" altLang="zh-CN" sz="2000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000" dirty="0" smtClean="0">
                <a:ea typeface="宋体" panose="02010600030101010101" pitchFamily="2" charset="-122"/>
              </a:rPr>
              <a:t>——</a:t>
            </a:r>
            <a:r>
              <a:rPr lang="zh-CN" altLang="en-US" sz="2000" dirty="0" smtClean="0">
                <a:ea typeface="宋体" panose="02010600030101010101" pitchFamily="2" charset="-122"/>
              </a:rPr>
              <a:t>使用复选器</a:t>
            </a:r>
            <a:endParaRPr lang="en-AU" altLang="zh-CN" sz="2000" dirty="0"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61ACF7C0-1DE4-494E-B919-1E7E592B1BA6}" type="slidenum">
              <a:rPr lang="en-AU" altLang="zh-CN" sz="1400"/>
            </a:fld>
            <a:endParaRPr lang="en-AU" altLang="zh-CN" sz="1400"/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前推控制中的</a:t>
            </a:r>
            <a:r>
              <a:rPr lang="en-US" altLang="zh-CN" dirty="0" smtClean="0">
                <a:ea typeface="宋体" panose="02010600030101010101" pitchFamily="2" charset="-122"/>
              </a:rPr>
              <a:t>MUX</a:t>
            </a:r>
            <a:r>
              <a:rPr lang="zh-CN" altLang="en-US" dirty="0" smtClean="0">
                <a:ea typeface="宋体" panose="02010600030101010101" pitchFamily="2" charset="-122"/>
              </a:rPr>
              <a:t>信号</a:t>
            </a:r>
            <a:r>
              <a:rPr lang="zh-CN" altLang="en-US" dirty="0">
                <a:ea typeface="宋体" panose="02010600030101010101" pitchFamily="2" charset="-122"/>
              </a:rPr>
              <a:t>产生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EX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冒险（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rs</a:t>
            </a:r>
            <a:r>
              <a:rPr lang="en-US" altLang="zh-CN" sz="2400" dirty="0" smtClean="0">
                <a:ea typeface="宋体" panose="02010600030101010101" pitchFamily="2" charset="-122"/>
              </a:rPr>
              <a:t>/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EX/MEM</a:t>
            </a:r>
            <a:r>
              <a:rPr lang="zh-CN" altLang="en-US" sz="2400" dirty="0" smtClean="0">
                <a:ea typeface="宋体" panose="02010600030101010101" pitchFamily="2" charset="-122"/>
              </a:rPr>
              <a:t>检测到相应的</a:t>
            </a:r>
            <a:r>
              <a:rPr lang="en-US" altLang="zh-CN" sz="2400" dirty="0" err="1" smtClean="0">
                <a:ea typeface="宋体" panose="02010600030101010101" pitchFamily="2" charset="-122"/>
              </a:rPr>
              <a:t>rd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AU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  <a:endParaRPr lang="en-AU" altLang="zh-CN" sz="200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(EX/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10</a:t>
            </a:r>
            <a:endParaRPr lang="en-AU" altLang="zh-CN" sz="200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>
                <a:ea typeface="宋体" panose="02010600030101010101" pitchFamily="2" charset="-122"/>
              </a:rPr>
              <a:t>冒险</a:t>
            </a:r>
            <a:r>
              <a:rPr lang="zh-CN" altLang="en-US" sz="2400" dirty="0" smtClean="0">
                <a:ea typeface="宋体" panose="02010600030101010101" pitchFamily="2" charset="-122"/>
              </a:rPr>
              <a:t>（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 err="1">
                <a:ea typeface="宋体" panose="02010600030101010101" pitchFamily="2" charset="-122"/>
              </a:rPr>
              <a:t>rs</a:t>
            </a:r>
            <a:r>
              <a:rPr lang="en-US" altLang="zh-CN" sz="2400" dirty="0">
                <a:ea typeface="宋体" panose="02010600030101010101" pitchFamily="2" charset="-122"/>
              </a:rPr>
              <a:t>/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r>
              <a:rPr lang="zh-CN" altLang="en-US" sz="2400" dirty="0" smtClean="0">
                <a:ea typeface="宋体" panose="02010600030101010101" pitchFamily="2" charset="-122"/>
              </a:rPr>
              <a:t>在</a:t>
            </a:r>
            <a:r>
              <a:rPr lang="en-US" altLang="zh-CN" sz="2400" dirty="0" smtClean="0">
                <a:ea typeface="宋体" panose="02010600030101010101" pitchFamily="2" charset="-122"/>
              </a:rPr>
              <a:t>MEM/WB</a:t>
            </a:r>
            <a:r>
              <a:rPr lang="zh-CN" altLang="en-US" sz="2400" dirty="0" smtClean="0">
                <a:ea typeface="宋体" panose="02010600030101010101" pitchFamily="2" charset="-122"/>
              </a:rPr>
              <a:t>检测</a:t>
            </a:r>
            <a:r>
              <a:rPr lang="zh-CN" altLang="en-US" sz="2400" dirty="0">
                <a:ea typeface="宋体" panose="02010600030101010101" pitchFamily="2" charset="-122"/>
              </a:rPr>
              <a:t>到相应的</a:t>
            </a:r>
            <a:r>
              <a:rPr lang="en-US" altLang="zh-CN" sz="2400" dirty="0" err="1">
                <a:ea typeface="宋体" panose="02010600030101010101" pitchFamily="2" charset="-122"/>
              </a:rPr>
              <a:t>rd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zh-CN" altLang="en-US" sz="2400" dirty="0" smtClean="0">
                <a:ea typeface="宋体" panose="02010600030101010101" pitchFamily="2" charset="-122"/>
              </a:rPr>
              <a:t>）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  <a:endParaRPr lang="en-AU" altLang="zh-CN" sz="2000" dirty="0" smtClean="0">
              <a:solidFill>
                <a:schemeClr val="hlink"/>
              </a:solidFill>
              <a:ea typeface="宋体" panose="02010600030101010101" pitchFamily="2" charset="-122"/>
            </a:endParaRPr>
          </a:p>
          <a:p>
            <a:pPr lvl="1" eaLnBrk="1" hangingPunct="1"/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AE7F1669-2FBE-4767-ADF8-D5B5845F70FB}" type="slidenum">
              <a:rPr lang="en-AU" altLang="zh-CN" sz="1400"/>
            </a:fld>
            <a:endParaRPr lang="en-AU" altLang="zh-CN" sz="1400"/>
          </a:p>
        </p:txBody>
      </p:sp>
      <p:sp>
        <p:nvSpPr>
          <p:cNvPr id="155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双重数据冒险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考察累加操作的指令序列</a:t>
            </a:r>
            <a:r>
              <a:rPr lang="en-US" altLang="zh-CN" dirty="0" smtClean="0">
                <a:ea typeface="宋体" panose="02010600030101010101" pitchFamily="2" charset="-122"/>
              </a:rPr>
              <a:t>: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buFont typeface="Wingdings" charset="2"/>
              <a:buNone/>
            </a:pP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	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,$1,$2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,$3</a:t>
            </a:r>
            <a:b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</a:b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add $1,</a:t>
            </a:r>
            <a:r>
              <a:rPr lang="en-US" altLang="zh-CN" dirty="0" smtClean="0">
                <a:solidFill>
                  <a:schemeClr val="hlink"/>
                </a:solidFill>
                <a:latin typeface="Lucida Console" panose="020B0609040504020204" pitchFamily="49" charset="0"/>
                <a:ea typeface="宋体" panose="02010600030101010101" pitchFamily="2" charset="-122"/>
              </a:rPr>
              <a:t>$1</a:t>
            </a:r>
            <a:r>
              <a:rPr lang="en-US" altLang="zh-CN" dirty="0" smtClean="0">
                <a:latin typeface="Lucida Console" panose="020B0609040504020204" pitchFamily="49" charset="0"/>
                <a:ea typeface="宋体" panose="02010600030101010101" pitchFamily="2" charset="-122"/>
              </a:rPr>
              <a:t>,$4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>
                <a:ea typeface="宋体" panose="02010600030101010101" pitchFamily="2" charset="-122"/>
              </a:rPr>
              <a:t>冒险和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冒险同时存在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按程序本意应该使用最近一条指令的结果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即</a:t>
            </a:r>
            <a:r>
              <a:rPr lang="zh-CN" altLang="en-US" dirty="0">
                <a:ea typeface="宋体" panose="02010600030101010101" pitchFamily="2" charset="-122"/>
              </a:rPr>
              <a:t>使</a:t>
            </a:r>
            <a:r>
              <a:rPr lang="zh-CN" altLang="en-US" dirty="0" smtClean="0">
                <a:ea typeface="宋体" panose="02010600030101010101" pitchFamily="2" charset="-122"/>
              </a:rPr>
              <a:t>用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提供的结果，而不是使用更早期的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结果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修订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冒险的的控制信号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只有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冒险不成立时，才对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冒险前推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1860FD6-AFA7-49B7-8A7E-022B5F416F06}" type="slidenum">
              <a:rPr lang="en-AU" altLang="zh-CN" sz="1400"/>
            </a:fld>
            <a:endParaRPr lang="en-AU" altLang="zh-CN" sz="1400"/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200164"/>
            <a:ext cx="8259762" cy="707886"/>
          </a:xfrm>
        </p:spPr>
        <p:txBody>
          <a:bodyPr/>
          <a:lstStyle/>
          <a:p>
            <a:pPr eaLnBrk="1" hangingPunct="1"/>
            <a:r>
              <a:rPr lang="zh-CN" altLang="en-US" sz="4000" dirty="0" smtClean="0">
                <a:ea typeface="宋体" panose="02010600030101010101" pitchFamily="2" charset="-122"/>
              </a:rPr>
              <a:t>修订后的</a:t>
            </a:r>
            <a:r>
              <a:rPr lang="en-US" altLang="zh-CN" sz="4000" dirty="0" smtClean="0">
                <a:ea typeface="宋体" panose="02010600030101010101" pitchFamily="2" charset="-122"/>
              </a:rPr>
              <a:t>MEM</a:t>
            </a:r>
            <a:r>
              <a:rPr lang="zh-CN" altLang="en-US" sz="4000" dirty="0" smtClean="0">
                <a:ea typeface="宋体" panose="02010600030101010101" pitchFamily="2" charset="-122"/>
              </a:rPr>
              <a:t>前推条件</a:t>
            </a:r>
            <a:endParaRPr lang="en-AU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5770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en-US" altLang="zh-CN" sz="2400" dirty="0" smtClean="0">
                <a:ea typeface="宋体" panose="02010600030101010101" pitchFamily="2" charset="-122"/>
              </a:rPr>
              <a:t>MEM </a:t>
            </a:r>
            <a:r>
              <a:rPr lang="zh-CN" altLang="en-US" sz="2400" dirty="0" smtClean="0">
                <a:ea typeface="宋体" panose="02010600030101010101" pitchFamily="2" charset="-122"/>
              </a:rPr>
              <a:t>冒险的控制信号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EX.RegisterRs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ForwardA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  <a:endParaRPr lang="en-AU" altLang="zh-CN" sz="2000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20000"/>
              </a:lnSpc>
            </a:pPr>
            <a:r>
              <a:rPr lang="en-AU" altLang="zh-CN" sz="2000" dirty="0" smtClean="0">
                <a:ea typeface="宋体" panose="02010600030101010101" pitchFamily="2" charset="-122"/>
              </a:rPr>
              <a:t>if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WB.RegWrite</a:t>
            </a:r>
            <a:r>
              <a:rPr lang="en-AU" altLang="zh-CN" sz="2000" dirty="0" smtClean="0">
                <a:ea typeface="宋体" panose="02010600030101010101" pitchFamily="2" charset="-122"/>
              </a:rPr>
              <a:t>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and not 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(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MEM.RegWrite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≠ 0)</a:t>
            </a:r>
            <a:b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</a:b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                and (EX/</a:t>
            </a:r>
            <a:r>
              <a:rPr lang="en-AU" altLang="zh-CN" sz="2000" dirty="0" err="1" smtClean="0">
                <a:solidFill>
                  <a:schemeClr val="hlink"/>
                </a:solidFill>
                <a:ea typeface="宋体" panose="02010600030101010101" pitchFamily="2" charset="-122"/>
              </a:rPr>
              <a:t>MEM.RegisterRd</a:t>
            </a:r>
            <a:r>
              <a:rPr lang="en-AU" altLang="zh-CN" sz="2000" dirty="0" smtClean="0">
                <a:solidFill>
                  <a:schemeClr val="hlink"/>
                </a:solidFill>
                <a:ea typeface="宋体" panose="02010600030101010101" pitchFamily="2" charset="-122"/>
              </a:rPr>
              <a:t> = 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ID/</a:t>
            </a:r>
            <a:r>
              <a:rPr lang="en-AU" altLang="zh-CN" sz="2000" dirty="0" err="1">
                <a:solidFill>
                  <a:schemeClr val="hlink"/>
                </a:solidFill>
                <a:ea typeface="宋体" panose="02010600030101010101" pitchFamily="2" charset="-122"/>
              </a:rPr>
              <a:t>EX.RegisterRt</a:t>
            </a:r>
            <a:r>
              <a:rPr lang="en-AU" altLang="zh-CN" sz="2000" dirty="0">
                <a:solidFill>
                  <a:schemeClr val="hlink"/>
                </a:solidFill>
                <a:ea typeface="宋体" panose="02010600030101010101" pitchFamily="2" charset="-122"/>
              </a:rPr>
              <a:t>)</a:t>
            </a:r>
            <a:r>
              <a:rPr lang="en-AU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  and (MEM/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WB.RegisterRd</a:t>
            </a:r>
            <a:r>
              <a:rPr lang="en-AU" altLang="zh-CN" sz="2000" dirty="0" smtClean="0">
                <a:ea typeface="宋体" panose="02010600030101010101" pitchFamily="2" charset="-122"/>
              </a:rPr>
              <a:t> = ID/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EX.RegisterRt</a:t>
            </a:r>
            <a:r>
              <a:rPr lang="en-AU" altLang="zh-CN" sz="2000" dirty="0" smtClean="0">
                <a:ea typeface="宋体" panose="02010600030101010101" pitchFamily="2" charset="-122"/>
              </a:rPr>
              <a:t>))</a:t>
            </a:r>
            <a:br>
              <a:rPr lang="en-AU" altLang="zh-CN" sz="2000" dirty="0" smtClean="0">
                <a:ea typeface="宋体" panose="02010600030101010101" pitchFamily="2" charset="-122"/>
              </a:rPr>
            </a:br>
            <a:r>
              <a:rPr lang="en-AU" altLang="zh-CN" sz="2000" dirty="0" smtClean="0">
                <a:ea typeface="宋体" panose="02010600030101010101" pitchFamily="2" charset="-122"/>
              </a:rPr>
              <a:t>  </a:t>
            </a:r>
            <a:r>
              <a:rPr lang="en-AU" altLang="zh-CN" sz="2000" dirty="0" err="1" smtClean="0">
                <a:ea typeface="宋体" panose="02010600030101010101" pitchFamily="2" charset="-122"/>
              </a:rPr>
              <a:t>ForwardB</a:t>
            </a:r>
            <a:r>
              <a:rPr lang="en-AU" altLang="zh-CN" sz="2000" dirty="0" smtClean="0">
                <a:ea typeface="宋体" panose="02010600030101010101" pitchFamily="2" charset="-122"/>
              </a:rPr>
              <a:t> =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D550E579-D149-4EFF-81C0-B742D42D7CD9}" type="slidenum">
              <a:rPr lang="en-AU" altLang="zh-CN" sz="1400"/>
            </a:fld>
            <a:endParaRPr lang="en-AU" altLang="zh-CN" sz="1400"/>
          </a:p>
        </p:txBody>
      </p:sp>
      <p:sp>
        <p:nvSpPr>
          <p:cNvPr id="413701" name="Rectangle 5"/>
          <p:cNvSpPr>
            <a:spLocks noChangeArrowheads="1"/>
          </p:cNvSpPr>
          <p:nvPr/>
        </p:nvSpPr>
        <p:spPr bwMode="auto">
          <a:xfrm>
            <a:off x="323850" y="1773238"/>
            <a:ext cx="360363" cy="1871662"/>
          </a:xfrm>
          <a:prstGeom prst="rect">
            <a:avLst/>
          </a:prstGeom>
          <a:gradFill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>
            <a:lvl1pPr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 algn="ctr">
              <a:defRPr sz="16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159748" name="Picture 6" descr="f04-56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41438"/>
            <a:ext cx="864870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97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带有前推功能的流水线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7584" y="615315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</a:t>
            </a:r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 bwMode="auto">
          <a:xfrm>
            <a:off x="2843808" y="4437112"/>
            <a:ext cx="1008112" cy="720080"/>
          </a:xfrm>
          <a:prstGeom prst="roundRect">
            <a:avLst/>
          </a:prstGeom>
          <a:solidFill>
            <a:schemeClr val="accent1">
              <a:alpha val="30000"/>
            </a:scheme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83768" y="4077072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9900"/>
                </a:solidFill>
              </a:rPr>
              <a:t>需传递到下一级</a:t>
            </a:r>
            <a:endParaRPr lang="zh-CN" altLang="en-US" dirty="0">
              <a:solidFill>
                <a:srgbClr val="00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补充完善立即数到</a:t>
            </a:r>
            <a:r>
              <a:rPr lang="en-US" altLang="zh-CN" dirty="0" smtClean="0"/>
              <a:t>ALU</a:t>
            </a:r>
            <a:r>
              <a:rPr lang="zh-CN" altLang="en-US" dirty="0" smtClean="0"/>
              <a:t>的输入及</a:t>
            </a:r>
            <a:r>
              <a:rPr lang="en-US" altLang="zh-CN" dirty="0" smtClean="0"/>
              <a:t>MUX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1863309"/>
            <a:ext cx="6767927" cy="436140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前推</a:t>
            </a:r>
            <a:r>
              <a:rPr lang="en-US" altLang="zh-CN" dirty="0" smtClean="0"/>
              <a:t>/</a:t>
            </a:r>
            <a:r>
              <a:rPr lang="zh-CN" altLang="en-US" dirty="0" smtClean="0"/>
              <a:t>旁路技术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检测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旁路控制信号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前推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直接通路及多路器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dirty="0" smtClean="0"/>
              <a:t>练习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lw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指令的前推旁路设计</a:t>
            </a:r>
            <a:endParaRPr lang="en-US" altLang="zh-CN" dirty="0" smtClean="0"/>
          </a:p>
          <a:p>
            <a:pPr lvl="2"/>
            <a:r>
              <a:rPr lang="en-US" altLang="zh-CN" dirty="0" err="1" smtClean="0"/>
              <a:t>sw-lw</a:t>
            </a:r>
            <a:endParaRPr lang="en-US" altLang="zh-CN" dirty="0" smtClean="0"/>
          </a:p>
          <a:p>
            <a:pPr lvl="2"/>
            <a:r>
              <a:rPr lang="en-US" altLang="zh-CN" dirty="0" err="1"/>
              <a:t>l</a:t>
            </a:r>
            <a:r>
              <a:rPr lang="en-US" altLang="zh-CN" dirty="0" err="1" smtClean="0"/>
              <a:t>w-sw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4-53</a:t>
            </a:r>
            <a:r>
              <a:rPr lang="zh-CN" altLang="en-US" dirty="0" smtClean="0"/>
              <a:t>画出</a:t>
            </a:r>
            <a:r>
              <a:rPr lang="en-US" altLang="zh-CN" dirty="0" err="1" smtClean="0"/>
              <a:t>sw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lw</a:t>
            </a:r>
            <a:r>
              <a:rPr lang="zh-CN" altLang="en-US" dirty="0" smtClean="0"/>
              <a:t>序列，给出冒险检测条件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仿照图</a:t>
            </a:r>
            <a:r>
              <a:rPr lang="en-US" altLang="zh-CN" dirty="0" smtClean="0"/>
              <a:t>4-56</a:t>
            </a:r>
            <a:r>
              <a:rPr lang="zh-CN" altLang="en-US" dirty="0" smtClean="0"/>
              <a:t>画出直接通路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altLang="zh-CN" smtClean="0"/>
              <a:t>Chapter 4 — The Processor — </a:t>
            </a:r>
            <a:fld id="{2BC4159C-8FB5-4701-B7E8-AE7E0381651F}" type="slidenum">
              <a:rPr lang="en-AU" altLang="zh-CN" smtClean="0"/>
            </a:fld>
            <a:endParaRPr lang="en-AU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2B6011F9-B67E-47D0-A812-D85AFC976CFF}" type="slidenum">
              <a:rPr lang="en-AU" altLang="zh-CN" sz="1400"/>
            </a:fld>
            <a:endParaRPr lang="en-AU" altLang="zh-CN" sz="1400"/>
          </a:p>
        </p:txBody>
      </p:sp>
      <p:pic>
        <p:nvPicPr>
          <p:cNvPr id="161795" name="Picture 8" descr="f04-58-P37449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6200"/>
            <a:ext cx="6834187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取数</a:t>
            </a:r>
            <a:r>
              <a:rPr lang="en-US" altLang="zh-CN" dirty="0" smtClean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使用：冒险与阻塞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1797" name="Oval 6"/>
          <p:cNvSpPr>
            <a:spLocks noChangeArrowheads="1"/>
          </p:cNvSpPr>
          <p:nvPr/>
        </p:nvSpPr>
        <p:spPr bwMode="auto">
          <a:xfrm rot="2714808">
            <a:off x="4352131" y="2715419"/>
            <a:ext cx="360363" cy="10699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ea typeface="宋体" panose="02010600030101010101" pitchFamily="2" charset="-122"/>
            </a:endParaRPr>
          </a:p>
        </p:txBody>
      </p:sp>
      <p:sp>
        <p:nvSpPr>
          <p:cNvPr id="161798" name="AutoShape 7"/>
          <p:cNvSpPr/>
          <p:nvPr/>
        </p:nvSpPr>
        <p:spPr bwMode="auto">
          <a:xfrm>
            <a:off x="6953250" y="2593975"/>
            <a:ext cx="1579563" cy="690563"/>
          </a:xfrm>
          <a:prstGeom prst="borderCallout1">
            <a:avLst>
              <a:gd name="adj1" fmla="val 16551"/>
              <a:gd name="adj2" fmla="val -4824"/>
              <a:gd name="adj3" fmla="val 76324"/>
              <a:gd name="adj4" fmla="val -1016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需要阻塞一个周期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3AB89BBB-83C0-4312-BCE9-E36D439B445F}" type="slidenum">
              <a:rPr lang="en-AU" altLang="zh-CN" sz="1400"/>
            </a:fld>
            <a:endParaRPr lang="en-AU" altLang="zh-CN" sz="1400"/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使用”冒险的检测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38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在指令译码</a:t>
            </a: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阶段进行检测寄存器的使用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</a:t>
            </a:r>
            <a:r>
              <a:rPr lang="zh-CN" altLang="en-US" dirty="0" smtClean="0">
                <a:ea typeface="宋体" panose="02010600030101010101" pitchFamily="2" charset="-122"/>
              </a:rPr>
              <a:t>阶段给出的</a:t>
            </a:r>
            <a:r>
              <a:rPr lang="en-US" altLang="zh-CN" dirty="0" smtClean="0">
                <a:ea typeface="宋体" panose="02010600030101010101" pitchFamily="2" charset="-122"/>
              </a:rPr>
              <a:t>ALU</a:t>
            </a:r>
            <a:r>
              <a:rPr lang="zh-CN" altLang="en-US" dirty="0" smtClean="0">
                <a:ea typeface="宋体" panose="02010600030101010101" pitchFamily="2" charset="-122"/>
              </a:rPr>
              <a:t>输入寄存器为：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,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“取</a:t>
            </a:r>
            <a:r>
              <a:rPr lang="zh-CN" altLang="en-US" dirty="0">
                <a:ea typeface="宋体" panose="02010600030101010101" pitchFamily="2" charset="-122"/>
              </a:rPr>
              <a:t>数</a:t>
            </a:r>
            <a:r>
              <a:rPr lang="en-US" altLang="zh-CN" dirty="0">
                <a:ea typeface="宋体" panose="02010600030101010101" pitchFamily="2" charset="-122"/>
              </a:rPr>
              <a:t>-</a:t>
            </a:r>
            <a:r>
              <a:rPr lang="zh-CN" altLang="en-US" dirty="0" smtClean="0">
                <a:ea typeface="宋体" panose="02010600030101010101" pitchFamily="2" charset="-122"/>
              </a:rPr>
              <a:t>使用”冒险判定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ID/</a:t>
            </a:r>
            <a:r>
              <a:rPr lang="en-US" altLang="zh-CN" dirty="0" err="1" smtClean="0">
                <a:ea typeface="宋体" panose="02010600030101010101" pitchFamily="2" charset="-122"/>
              </a:rPr>
              <a:t>EX.MemRead</a:t>
            </a:r>
            <a:r>
              <a:rPr lang="en-US" altLang="zh-CN" dirty="0" smtClean="0">
                <a:ea typeface="宋体" panose="02010600030101010101" pitchFamily="2" charset="-122"/>
              </a:rPr>
              <a:t> and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((ID/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ID.RegisterRs</a:t>
            </a:r>
            <a:r>
              <a:rPr lang="en-US" altLang="zh-CN" dirty="0" smtClean="0">
                <a:ea typeface="宋体" panose="02010600030101010101" pitchFamily="2" charset="-122"/>
              </a:rPr>
              <a:t>) or</a:t>
            </a:r>
            <a:br>
              <a:rPr lang="en-US" altLang="zh-CN" dirty="0" smtClean="0">
                <a:ea typeface="宋体" panose="02010600030101010101" pitchFamily="2" charset="-122"/>
              </a:rPr>
            </a:br>
            <a:r>
              <a:rPr lang="en-US" altLang="zh-CN" dirty="0" smtClean="0">
                <a:ea typeface="宋体" panose="02010600030101010101" pitchFamily="2" charset="-122"/>
              </a:rPr>
              <a:t>   (ID/</a:t>
            </a:r>
            <a:r>
              <a:rPr lang="en-US" altLang="zh-CN" dirty="0" err="1" smtClean="0">
                <a:ea typeface="宋体" panose="02010600030101010101" pitchFamily="2" charset="-122"/>
              </a:rPr>
              <a:t>EX.RegisterRt</a:t>
            </a:r>
            <a:r>
              <a:rPr lang="en-US" altLang="zh-CN" dirty="0" smtClean="0">
                <a:ea typeface="宋体" panose="02010600030101010101" pitchFamily="2" charset="-122"/>
              </a:rPr>
              <a:t> = IF/</a:t>
            </a:r>
            <a:r>
              <a:rPr lang="en-US" altLang="zh-CN" dirty="0" err="1" smtClean="0">
                <a:ea typeface="宋体" panose="02010600030101010101" pitchFamily="2" charset="-122"/>
              </a:rPr>
              <a:t>ID.RegisterRt</a:t>
            </a:r>
            <a:r>
              <a:rPr lang="en-US" altLang="zh-CN" dirty="0" smtClean="0">
                <a:ea typeface="宋体" panose="02010600030101010101" pitchFamily="2" charset="-122"/>
              </a:rPr>
              <a:t>))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发现该类型冒险后，需要阻塞插入气泡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 smtClean="0">
                <a:ea typeface="宋体" panose="02010600030101010101" pitchFamily="2" charset="-122"/>
              </a:rPr>
              <a:t>然后等待旁路电路处理，否则还需一个阻塞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Footer Placeholder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BE6E0B86-84BA-4F19-8819-EBAFFAC434EB}" type="slidenum">
              <a:rPr lang="en-AU" altLang="zh-CN" sz="1400"/>
            </a:fld>
            <a:endParaRPr lang="en-AU" altLang="zh-CN" sz="140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流水线阻塞的实现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将</a:t>
            </a:r>
            <a:r>
              <a:rPr lang="en-US" altLang="zh-CN" dirty="0" smtClean="0">
                <a:ea typeface="宋体" panose="02010600030101010101" pitchFamily="2" charset="-122"/>
              </a:rPr>
              <a:t>ID/EX</a:t>
            </a:r>
            <a:r>
              <a:rPr lang="zh-CN" altLang="en-US" dirty="0" smtClean="0">
                <a:ea typeface="宋体" panose="02010600030101010101" pitchFamily="2" charset="-122"/>
              </a:rPr>
              <a:t>寄存器控制信号全为</a:t>
            </a:r>
            <a:r>
              <a:rPr lang="en-US" altLang="zh-CN" dirty="0" smtClean="0">
                <a:ea typeface="宋体" panose="02010600030101010101" pitchFamily="2" charset="-122"/>
              </a:rPr>
              <a:t>0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EX, MEM 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 WB </a:t>
            </a:r>
            <a:r>
              <a:rPr lang="zh-CN" altLang="en-US" dirty="0">
                <a:ea typeface="宋体" panose="02010600030101010101" pitchFamily="2" charset="-122"/>
              </a:rPr>
              <a:t>执行</a:t>
            </a:r>
            <a:r>
              <a:rPr lang="zh-CN" altLang="en-US" dirty="0" smtClean="0">
                <a:ea typeface="宋体" panose="02010600030101010101" pitchFamily="2" charset="-122"/>
              </a:rPr>
              <a:t>空操作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err="1" smtClean="0">
                <a:latin typeface="Lucida Console" panose="020B0609040504020204" pitchFamily="49" charset="0"/>
                <a:ea typeface="宋体" panose="02010600030101010101" pitchFamily="2" charset="-122"/>
              </a:rPr>
              <a:t>nop</a:t>
            </a:r>
            <a:endParaRPr lang="en-AU" altLang="zh-CN" dirty="0" smtClean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组织</a:t>
            </a:r>
            <a:r>
              <a:rPr lang="en-US" altLang="zh-CN" dirty="0" smtClean="0">
                <a:ea typeface="宋体" panose="02010600030101010101" pitchFamily="2" charset="-122"/>
              </a:rPr>
              <a:t>PC</a:t>
            </a:r>
            <a:r>
              <a:rPr lang="zh-CN" altLang="en-US" dirty="0" smtClean="0">
                <a:ea typeface="宋体" panose="02010600030101010101" pitchFamily="2" charset="-122"/>
              </a:rPr>
              <a:t>和</a:t>
            </a:r>
            <a:r>
              <a:rPr lang="en-US" altLang="zh-CN" dirty="0" smtClean="0">
                <a:ea typeface="宋体" panose="02010600030101010101" pitchFamily="2" charset="-122"/>
              </a:rPr>
              <a:t>IF/ID</a:t>
            </a:r>
            <a:r>
              <a:rPr lang="zh-CN" altLang="en-US" dirty="0" smtClean="0">
                <a:ea typeface="宋体" panose="02010600030101010101" pitchFamily="2" charset="-122"/>
              </a:rPr>
              <a:t>寄存器的更新（维持不变）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指令重新译码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zh-CN" altLang="en-US" dirty="0" smtClean="0">
                <a:ea typeface="宋体" panose="02010600030101010101" pitchFamily="2" charset="-122"/>
              </a:rPr>
              <a:t>下一条指令重新取一次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 eaLnBrk="1" hangingPunct="1"/>
            <a:r>
              <a:rPr lang="en-US" altLang="zh-CN" dirty="0" smtClean="0">
                <a:ea typeface="宋体" panose="02010600030101010101" pitchFamily="2" charset="-122"/>
              </a:rPr>
              <a:t>1</a:t>
            </a:r>
            <a:r>
              <a:rPr lang="zh-CN" altLang="en-US" dirty="0" smtClean="0">
                <a:ea typeface="宋体" panose="02010600030101010101" pitchFamily="2" charset="-122"/>
              </a:rPr>
              <a:t>个周期的阻塞允许</a:t>
            </a:r>
            <a:r>
              <a:rPr lang="en-US" altLang="zh-CN" dirty="0" err="1" smtClean="0">
                <a:ea typeface="宋体" panose="02010600030101010101" pitchFamily="2" charset="-122"/>
              </a:rPr>
              <a:t>lw</a:t>
            </a:r>
            <a:r>
              <a:rPr lang="zh-CN" altLang="en-US" dirty="0" smtClean="0">
                <a:ea typeface="宋体" panose="02010600030101010101" pitchFamily="2" charset="-122"/>
              </a:rPr>
              <a:t>在</a:t>
            </a:r>
            <a:r>
              <a:rPr lang="en-US" altLang="zh-CN" dirty="0" smtClean="0">
                <a:ea typeface="宋体" panose="02010600030101010101" pitchFamily="2" charset="-122"/>
              </a:rPr>
              <a:t>MEM</a:t>
            </a:r>
            <a:r>
              <a:rPr lang="zh-CN" altLang="en-US" dirty="0" smtClean="0">
                <a:ea typeface="宋体" panose="02010600030101010101" pitchFamily="2" charset="-122"/>
              </a:rPr>
              <a:t>阶段读入数据</a:t>
            </a:r>
            <a:endParaRPr lang="en-US" altLang="zh-CN" dirty="0" smtClean="0">
              <a:latin typeface="Lucida Console" panose="020B0609040504020204" pitchFamily="49" charset="0"/>
              <a:ea typeface="宋体" panose="02010600030101010101" pitchFamily="2" charset="-122"/>
            </a:endParaRPr>
          </a:p>
          <a:p>
            <a:pPr lvl="2" eaLnBrk="1" hangingPunct="1"/>
            <a:r>
              <a:rPr lang="zh-CN" altLang="en-US" dirty="0" smtClean="0">
                <a:ea typeface="宋体" panose="02010600030101010101" pitchFamily="2" charset="-122"/>
              </a:rPr>
              <a:t>从而可以前推给下一条指令的</a:t>
            </a:r>
            <a:r>
              <a:rPr lang="en-US" altLang="zh-CN" dirty="0" smtClean="0">
                <a:ea typeface="宋体" panose="02010600030101010101" pitchFamily="2" charset="-122"/>
              </a:rPr>
              <a:t>EX</a:t>
            </a:r>
            <a:r>
              <a:rPr lang="zh-CN" altLang="en-US" dirty="0" smtClean="0">
                <a:ea typeface="宋体" panose="02010600030101010101" pitchFamily="2" charset="-122"/>
              </a:rPr>
              <a:t>阶段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Footer Placeholder 2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zh-CN" sz="1400"/>
              <a:t>Chapter 4 — The Processor — </a:t>
            </a:r>
            <a:fld id="{4FBA10C3-5525-44C6-93F3-4960220EB937}" type="slidenum">
              <a:rPr lang="en-AU" altLang="zh-CN" sz="1400"/>
            </a:fld>
            <a:endParaRPr lang="en-AU" altLang="zh-CN" sz="1400"/>
          </a:p>
        </p:txBody>
      </p:sp>
      <p:pic>
        <p:nvPicPr>
          <p:cNvPr id="167939" name="Picture 7" descr="f04-59-P37449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366838"/>
            <a:ext cx="7524750" cy="483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94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38609"/>
            <a:ext cx="8259762" cy="769441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ea typeface="宋体" panose="02010600030101010101" pitchFamily="2" charset="-122"/>
              </a:rPr>
              <a:t>流水线中的阻塞</a:t>
            </a:r>
            <a:r>
              <a:rPr lang="en-US" altLang="zh-CN" dirty="0" smtClean="0">
                <a:ea typeface="宋体" panose="02010600030101010101" pitchFamily="2" charset="-122"/>
              </a:rPr>
              <a:t>/</a:t>
            </a:r>
            <a:r>
              <a:rPr lang="zh-CN" altLang="en-US" dirty="0" smtClean="0">
                <a:ea typeface="宋体" panose="02010600030101010101" pitchFamily="2" charset="-122"/>
              </a:rPr>
              <a:t>气泡</a:t>
            </a:r>
            <a:endParaRPr lang="en-AU" altLang="zh-CN" dirty="0" smtClean="0">
              <a:ea typeface="宋体" panose="02010600030101010101" pitchFamily="2" charset="-122"/>
            </a:endParaRPr>
          </a:p>
        </p:txBody>
      </p:sp>
      <p:sp>
        <p:nvSpPr>
          <p:cNvPr id="167941" name="AutoShape 6"/>
          <p:cNvSpPr/>
          <p:nvPr/>
        </p:nvSpPr>
        <p:spPr bwMode="auto">
          <a:xfrm>
            <a:off x="7235825" y="3068638"/>
            <a:ext cx="1579563" cy="690562"/>
          </a:xfrm>
          <a:prstGeom prst="borderCallout1">
            <a:avLst>
              <a:gd name="adj1" fmla="val 16551"/>
              <a:gd name="adj2" fmla="val -4824"/>
              <a:gd name="adj3" fmla="val 73792"/>
              <a:gd name="adj4" fmla="val -6341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tailEnd type="triangle" w="med" len="med"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charset="2"/>
              <a:buChar char="n"/>
              <a:defRPr sz="3200">
                <a:solidFill>
                  <a:schemeClr val="tx1"/>
                </a:solidFill>
                <a:latin typeface="Arial" panose="0208060402020202020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charset="2"/>
              <a:buChar char="n"/>
              <a:defRPr sz="2800">
                <a:solidFill>
                  <a:schemeClr val="tx1"/>
                </a:solidFill>
                <a:latin typeface="Arial" panose="0208060402020202020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charset="2"/>
              <a:buChar char="n"/>
              <a:defRPr sz="2400">
                <a:solidFill>
                  <a:schemeClr val="tx1"/>
                </a:solidFill>
                <a:latin typeface="Arial" panose="0208060402020202020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charset="2"/>
              <a:buChar char="n"/>
              <a:defRPr sz="2000">
                <a:solidFill>
                  <a:schemeClr val="tx1"/>
                </a:solidFill>
                <a:latin typeface="Arial" panose="0208060402020202020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 smtClean="0">
                <a:ea typeface="宋体" panose="02010600030101010101" pitchFamily="2" charset="-122"/>
              </a:rPr>
              <a:t>在这里阻塞一个周期</a:t>
            </a:r>
            <a:endParaRPr lang="en-AU" altLang="zh-CN" sz="1800" dirty="0"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4365104"/>
            <a:ext cx="371475" cy="361950"/>
          </a:xfrm>
          <a:prstGeom prst="rect">
            <a:avLst/>
          </a:prstGeom>
          <a:ln w="19050">
            <a:solidFill>
              <a:srgbClr val="FF0000"/>
            </a:solidFill>
            <a:tailEnd type="triangle" w="lg" len="lg"/>
          </a:ln>
        </p:spPr>
      </p:pic>
      <p:sp>
        <p:nvSpPr>
          <p:cNvPr id="4" name="任意多边形 3"/>
          <p:cNvSpPr/>
          <p:nvPr/>
        </p:nvSpPr>
        <p:spPr bwMode="auto">
          <a:xfrm>
            <a:off x="1884556" y="4623734"/>
            <a:ext cx="2341756" cy="516978"/>
          </a:xfrm>
          <a:custGeom>
            <a:avLst/>
            <a:gdLst>
              <a:gd name="connsiteX0" fmla="*/ 0 w 2341756"/>
              <a:gd name="connsiteY0" fmla="*/ 505827 h 516978"/>
              <a:gd name="connsiteX1" fmla="*/ 1326995 w 2341756"/>
              <a:gd name="connsiteY1" fmla="*/ 4022 h 516978"/>
              <a:gd name="connsiteX2" fmla="*/ 1806498 w 2341756"/>
              <a:gd name="connsiteY2" fmla="*/ 282803 h 516978"/>
              <a:gd name="connsiteX3" fmla="*/ 2341756 w 2341756"/>
              <a:gd name="connsiteY3" fmla="*/ 516978 h 516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1756" h="516978">
                <a:moveTo>
                  <a:pt x="0" y="505827"/>
                </a:moveTo>
                <a:cubicBezTo>
                  <a:pt x="512956" y="273510"/>
                  <a:pt x="1025912" y="41193"/>
                  <a:pt x="1326995" y="4022"/>
                </a:cubicBezTo>
                <a:cubicBezTo>
                  <a:pt x="1628078" y="-33149"/>
                  <a:pt x="1637371" y="197310"/>
                  <a:pt x="1806498" y="282803"/>
                </a:cubicBezTo>
                <a:cubicBezTo>
                  <a:pt x="1975625" y="368296"/>
                  <a:pt x="2158690" y="442637"/>
                  <a:pt x="2341756" y="516978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4094303"/>
            <a:ext cx="904875" cy="200025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 bwMode="auto">
          <a:xfrm>
            <a:off x="1918010" y="3646449"/>
            <a:ext cx="440087" cy="546410"/>
          </a:xfrm>
          <a:custGeom>
            <a:avLst/>
            <a:gdLst>
              <a:gd name="connsiteX0" fmla="*/ 312234 w 440087"/>
              <a:gd name="connsiteY0" fmla="*/ 0 h 546410"/>
              <a:gd name="connsiteX1" fmla="*/ 423746 w 440087"/>
              <a:gd name="connsiteY1" fmla="*/ 267629 h 546410"/>
              <a:gd name="connsiteX2" fmla="*/ 0 w 440087"/>
              <a:gd name="connsiteY2" fmla="*/ 546410 h 546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0087" h="546410">
                <a:moveTo>
                  <a:pt x="312234" y="0"/>
                </a:moveTo>
                <a:cubicBezTo>
                  <a:pt x="394009" y="88280"/>
                  <a:pt x="475785" y="176561"/>
                  <a:pt x="423746" y="267629"/>
                </a:cubicBezTo>
                <a:cubicBezTo>
                  <a:pt x="371707" y="358697"/>
                  <a:pt x="185853" y="452553"/>
                  <a:pt x="0" y="546410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6" name="任意多边形 5"/>
          <p:cNvSpPr/>
          <p:nvPr/>
        </p:nvSpPr>
        <p:spPr bwMode="auto">
          <a:xfrm>
            <a:off x="1862254" y="4371278"/>
            <a:ext cx="371039" cy="680224"/>
          </a:xfrm>
          <a:custGeom>
            <a:avLst/>
            <a:gdLst>
              <a:gd name="connsiteX0" fmla="*/ 144966 w 371039"/>
              <a:gd name="connsiteY0" fmla="*/ 0 h 680224"/>
              <a:gd name="connsiteX1" fmla="*/ 367990 w 371039"/>
              <a:gd name="connsiteY1" fmla="*/ 223024 h 680224"/>
              <a:gd name="connsiteX2" fmla="*/ 0 w 371039"/>
              <a:gd name="connsiteY2" fmla="*/ 680224 h 680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039" h="680224">
                <a:moveTo>
                  <a:pt x="144966" y="0"/>
                </a:moveTo>
                <a:cubicBezTo>
                  <a:pt x="268558" y="54826"/>
                  <a:pt x="392151" y="109653"/>
                  <a:pt x="367990" y="223024"/>
                </a:cubicBezTo>
                <a:cubicBezTo>
                  <a:pt x="343829" y="336395"/>
                  <a:pt x="171914" y="508309"/>
                  <a:pt x="0" y="680224"/>
                </a:cubicBezTo>
              </a:path>
            </a:pathLst>
          </a:custGeom>
          <a:noFill/>
          <a:ln w="9525" cap="flat" cmpd="sng" algn="ctr">
            <a:solidFill>
              <a:srgbClr val="0099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>
            <a:off x="3679902" y="3824868"/>
            <a:ext cx="665807" cy="401444"/>
          </a:xfrm>
          <a:custGeom>
            <a:avLst/>
            <a:gdLst>
              <a:gd name="connsiteX0" fmla="*/ 0 w 665807"/>
              <a:gd name="connsiteY0" fmla="*/ 0 h 401444"/>
              <a:gd name="connsiteX1" fmla="*/ 189571 w 665807"/>
              <a:gd name="connsiteY1" fmla="*/ 211873 h 401444"/>
              <a:gd name="connsiteX2" fmla="*/ 602166 w 665807"/>
              <a:gd name="connsiteY2" fmla="*/ 345688 h 401444"/>
              <a:gd name="connsiteX3" fmla="*/ 657922 w 665807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5807" h="401444">
                <a:moveTo>
                  <a:pt x="0" y="0"/>
                </a:moveTo>
                <a:cubicBezTo>
                  <a:pt x="44605" y="77129"/>
                  <a:pt x="89210" y="154258"/>
                  <a:pt x="189571" y="211873"/>
                </a:cubicBezTo>
                <a:cubicBezTo>
                  <a:pt x="289932" y="269488"/>
                  <a:pt x="524107" y="314093"/>
                  <a:pt x="602166" y="345688"/>
                </a:cubicBezTo>
                <a:cubicBezTo>
                  <a:pt x="680225" y="377283"/>
                  <a:pt x="669073" y="389363"/>
                  <a:pt x="657922" y="40144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1440" tIns="45720" rIns="91440" bIns="45720" numCol="1" rtlCol="0" anchor="ctr" anchorCtr="0" compatLnSpc="1"/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8060402020202020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47664" y="6197600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4-59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cod4e">
  <a:themeElements>
    <a:clrScheme name="cod4e 7">
      <a:dk1>
        <a:srgbClr val="000000"/>
      </a:dk1>
      <a:lt1>
        <a:srgbClr val="FFFFFF"/>
      </a:lt1>
      <a:dk2>
        <a:srgbClr val="0039A6"/>
      </a:dk2>
      <a:lt2>
        <a:srgbClr val="808080"/>
      </a:lt2>
      <a:accent1>
        <a:srgbClr val="9FCAD3"/>
      </a:accent1>
      <a:accent2>
        <a:srgbClr val="C0C0C0"/>
      </a:accent2>
      <a:accent3>
        <a:srgbClr val="FFFFFF"/>
      </a:accent3>
      <a:accent4>
        <a:srgbClr val="000000"/>
      </a:accent4>
      <a:accent5>
        <a:srgbClr val="CDE1E6"/>
      </a:accent5>
      <a:accent6>
        <a:srgbClr val="AEAEAE"/>
      </a:accent6>
      <a:hlink>
        <a:srgbClr val="91AFBF"/>
      </a:hlink>
      <a:folHlink>
        <a:srgbClr val="ECEAAC"/>
      </a:folHlink>
    </a:clrScheme>
    <a:fontScheme name="cod4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ctr" anchorCtr="0" compatLnSpc="1"/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AU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80604020202020204" charset="0"/>
          </a:defRPr>
        </a:defPPr>
      </a:lstStyle>
    </a:lnDef>
  </a:objectDefaults>
  <a:extraClrSchemeLst>
    <a:extraClrScheme>
      <a:clrScheme name="cod4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d4e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d4e 7">
        <a:dk1>
          <a:srgbClr val="000000"/>
        </a:dk1>
        <a:lt1>
          <a:srgbClr val="FFFFFF"/>
        </a:lt1>
        <a:dk2>
          <a:srgbClr val="0039A6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cod4e</Template>
  <TotalTime>0</TotalTime>
  <Words>24860</Words>
  <Application>Kingsoft Office WPP</Application>
  <PresentationFormat>全屏显示(4:3)</PresentationFormat>
  <Paragraphs>2656</Paragraphs>
  <Slides>162</Slides>
  <Notes>147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162</vt:i4>
      </vt:variant>
    </vt:vector>
  </HeadingPairs>
  <TitlesOfParts>
    <vt:vector size="163" baseType="lpstr">
      <vt:lpstr>cod4e</vt:lpstr>
      <vt:lpstr>Chapter 4</vt:lpstr>
      <vt:lpstr>PowerPoint 演示文稿</vt:lpstr>
      <vt:lpstr>4.1 引言</vt:lpstr>
      <vt:lpstr>指令的执行</vt:lpstr>
      <vt:lpstr>CPU 抽象视图</vt:lpstr>
      <vt:lpstr>PowerPoint 演示文稿</vt:lpstr>
      <vt:lpstr>PowerPoint 演示文稿</vt:lpstr>
      <vt:lpstr>PowerPoint 演示文稿</vt:lpstr>
      <vt:lpstr>PowerPoint 演示文稿</vt:lpstr>
      <vt:lpstr>控制信号及复选器</vt:lpstr>
      <vt:lpstr>4.2 逻辑设计基础</vt:lpstr>
      <vt:lpstr>组合单元</vt:lpstr>
      <vt:lpstr>时序（状态）单元</vt:lpstr>
      <vt:lpstr>时序（状态）单元</vt:lpstr>
      <vt:lpstr>时钟方法</vt:lpstr>
      <vt:lpstr>4.3 数据通路的建立</vt:lpstr>
      <vt:lpstr>数据通路上的部件</vt:lpstr>
      <vt:lpstr>取指令</vt:lpstr>
      <vt:lpstr>R型指令</vt:lpstr>
      <vt:lpstr>存取指令（Load/Store）</vt:lpstr>
      <vt:lpstr>分支指令</vt:lpstr>
      <vt:lpstr>分支指令部件</vt:lpstr>
      <vt:lpstr>构建简单的数据通路</vt:lpstr>
      <vt:lpstr>简单的数据通路(R型/存取 )</vt:lpstr>
      <vt:lpstr>完整的数据通路</vt:lpstr>
      <vt:lpstr>4.4 控制单元</vt:lpstr>
      <vt:lpstr>ALU 控制信号</vt:lpstr>
      <vt:lpstr>ALU控制信号</vt:lpstr>
      <vt:lpstr>PowerPoint 演示文稿</vt:lpstr>
      <vt:lpstr>主控单元设计</vt:lpstr>
      <vt:lpstr>PowerPoint 演示文稿</vt:lpstr>
      <vt:lpstr>PowerPoint 演示文稿</vt:lpstr>
      <vt:lpstr>具有控制单元的数据通路</vt:lpstr>
      <vt:lpstr>各类指令的控制信号</vt:lpstr>
      <vt:lpstr>R型指令</vt:lpstr>
      <vt:lpstr>取字指令</vt:lpstr>
      <vt:lpstr>分支指令beq</vt:lpstr>
      <vt:lpstr>控制信号的逻辑实现</vt:lpstr>
      <vt:lpstr>扩展：跳转指令</vt:lpstr>
      <vt:lpstr>增加跳转指令后的数据通路</vt:lpstr>
      <vt:lpstr>性能讨论</vt:lpstr>
      <vt:lpstr>4.5 指令的流水处理</vt:lpstr>
      <vt:lpstr>MIPS 指令流水</vt:lpstr>
      <vt:lpstr>流水线性能</vt:lpstr>
      <vt:lpstr>PowerPoint 演示文稿</vt:lpstr>
      <vt:lpstr>PowerPoint 演示文稿</vt:lpstr>
      <vt:lpstr>流水线加速比</vt:lpstr>
      <vt:lpstr>面向流水线的ISA设计</vt:lpstr>
      <vt:lpstr>流水线冒险</vt:lpstr>
      <vt:lpstr>结构冒险</vt:lpstr>
      <vt:lpstr>数据冒险</vt:lpstr>
      <vt:lpstr>前推/旁路（forwarding/bypassing）</vt:lpstr>
      <vt:lpstr>取数-使用型冒险</vt:lpstr>
      <vt:lpstr>通过指令调度来避免阻塞/停顿</vt:lpstr>
      <vt:lpstr>控制冒险</vt:lpstr>
      <vt:lpstr>分支指令引起的阻塞</vt:lpstr>
      <vt:lpstr>分支预测</vt:lpstr>
      <vt:lpstr>MIPS 恒预测不跳转</vt:lpstr>
      <vt:lpstr>更有效的分支预测</vt:lpstr>
      <vt:lpstr>流水线小结</vt:lpstr>
      <vt:lpstr>4.6 MIPS 流水化的数据通路</vt:lpstr>
      <vt:lpstr>“多时钟周期”流水线图</vt:lpstr>
      <vt:lpstr>流水处理的表示</vt:lpstr>
      <vt:lpstr>流水线寄存器</vt:lpstr>
      <vt:lpstr>lw/sw指令的流水操作——IF</vt:lpstr>
      <vt:lpstr>lw/sw指令的流水操作——ID</vt:lpstr>
      <vt:lpstr>lw指令的流水操作——EX</vt:lpstr>
      <vt:lpstr>lw指令的流水操作——MEM</vt:lpstr>
      <vt:lpstr>lw指令的流水操作—— WB</vt:lpstr>
      <vt:lpstr>lw指令的流水操作——WB修正</vt:lpstr>
      <vt:lpstr>sw指令的流水操作——EX</vt:lpstr>
      <vt:lpstr>sw指令的流水操作—— MEM</vt:lpstr>
      <vt:lpstr>sw指令的流水操作—— WB</vt:lpstr>
      <vt:lpstr>多时钟周期 流水线图</vt:lpstr>
      <vt:lpstr>PowerPoint 演示文稿</vt:lpstr>
      <vt:lpstr>单时钟周期 流水线图</vt:lpstr>
      <vt:lpstr>流水线控制信号（简化）</vt:lpstr>
      <vt:lpstr>PowerPoint 演示文稿</vt:lpstr>
      <vt:lpstr>PowerPoint 演示文稿</vt:lpstr>
      <vt:lpstr>PowerPoint 演示文稿</vt:lpstr>
      <vt:lpstr>流水线控制信号</vt:lpstr>
      <vt:lpstr>PowerPoint 演示文稿</vt:lpstr>
      <vt:lpstr>4.7 数据冒险：旁路与阻塞</vt:lpstr>
      <vt:lpstr>数据相关 &amp; 旁路/前推</vt:lpstr>
      <vt:lpstr>检测是否需要启用前推</vt:lpstr>
      <vt:lpstr>前推通路</vt:lpstr>
      <vt:lpstr>流水线中的前推通路</vt:lpstr>
      <vt:lpstr>PowerPoint 演示文稿</vt:lpstr>
      <vt:lpstr>前推控制信号的产生</vt:lpstr>
      <vt:lpstr>前推控制中的MUX信号产生</vt:lpstr>
      <vt:lpstr>双重数据冒险</vt:lpstr>
      <vt:lpstr>修订后的MEM前推条件</vt:lpstr>
      <vt:lpstr>带有前推功能的流水线</vt:lpstr>
      <vt:lpstr>PowerPoint 演示文稿</vt:lpstr>
      <vt:lpstr>PowerPoint 演示文稿</vt:lpstr>
      <vt:lpstr>取数-使用：冒险与阻塞</vt:lpstr>
      <vt:lpstr>“取数-使用”冒险的检测</vt:lpstr>
      <vt:lpstr>流水线阻塞的实现</vt:lpstr>
      <vt:lpstr>流水线中的阻塞/气泡</vt:lpstr>
      <vt:lpstr>带有冒险（阻塞）功能的流水线</vt:lpstr>
      <vt:lpstr>PowerPoint 演示文稿</vt:lpstr>
      <vt:lpstr>阻塞与性能</vt:lpstr>
      <vt:lpstr>控制冒险／分支冒险（Branch Hazards）</vt:lpstr>
      <vt:lpstr>缩短分支迟延</vt:lpstr>
      <vt:lpstr>PowerPoint 演示文稿</vt:lpstr>
      <vt:lpstr>分支发生的例子-1</vt:lpstr>
      <vt:lpstr>分支发生的例子-2</vt:lpstr>
      <vt:lpstr>分支指令中的数据冒险</vt:lpstr>
      <vt:lpstr>PowerPoint 演示文稿</vt:lpstr>
      <vt:lpstr>PowerPoint 演示文稿</vt:lpstr>
      <vt:lpstr>动态分支预测</vt:lpstr>
      <vt:lpstr>1-Bit 预测器: 不足</vt:lpstr>
      <vt:lpstr>2-Bit 预测器</vt:lpstr>
      <vt:lpstr>分支目标地址的计算</vt:lpstr>
      <vt:lpstr>延迟槽技术</vt:lpstr>
      <vt:lpstr>PowerPoint 演示文稿</vt:lpstr>
      <vt:lpstr>流水线全图</vt:lpstr>
      <vt:lpstr>4.9 异常与中断</vt:lpstr>
      <vt:lpstr>异常处理</vt:lpstr>
      <vt:lpstr>其他机制</vt:lpstr>
      <vt:lpstr>处理操作</vt:lpstr>
      <vt:lpstr>流水线中的异常处理</vt:lpstr>
      <vt:lpstr>PowerPoint 演示文稿</vt:lpstr>
      <vt:lpstr>带有异常处理的流水线</vt:lpstr>
      <vt:lpstr>异常的属性</vt:lpstr>
      <vt:lpstr>异常的例子</vt:lpstr>
      <vt:lpstr>异常例子（add在EX引发异常）</vt:lpstr>
      <vt:lpstr>异常例子（乙撤销指令并转到处理程序入口）</vt:lpstr>
      <vt:lpstr>同时多个异常</vt:lpstr>
      <vt:lpstr>“非精确”异常</vt:lpstr>
      <vt:lpstr>指令级并行(ILP)</vt:lpstr>
      <vt:lpstr>多发射</vt:lpstr>
      <vt:lpstr>推测</vt:lpstr>
      <vt:lpstr>软件/硬件 推测</vt:lpstr>
      <vt:lpstr>推测与异常</vt:lpstr>
      <vt:lpstr>静态多发射</vt:lpstr>
      <vt:lpstr>静态多发射的调度</vt:lpstr>
      <vt:lpstr>MIPS 静态双发射</vt:lpstr>
      <vt:lpstr>双发射的MIPS流水线图</vt:lpstr>
      <vt:lpstr>双发射MIPS中的冒险</vt:lpstr>
      <vt:lpstr>调度的例子</vt:lpstr>
      <vt:lpstr>循环展开</vt:lpstr>
      <vt:lpstr>循环展开的例子</vt:lpstr>
      <vt:lpstr>动态多发射</vt:lpstr>
      <vt:lpstr>动态流水线调度</vt:lpstr>
      <vt:lpstr>动态调度的CPU</vt:lpstr>
      <vt:lpstr>寄存器重命名</vt:lpstr>
      <vt:lpstr>推测执行</vt:lpstr>
      <vt:lpstr>为何需要动态调度?</vt:lpstr>
      <vt:lpstr>多发射有效吗?</vt:lpstr>
      <vt:lpstr>能耗效率</vt:lpstr>
      <vt:lpstr>Cortex A8 和 Intel i7</vt:lpstr>
      <vt:lpstr>ARM Cortex-A8 流水</vt:lpstr>
      <vt:lpstr>ARM Cortex-A8 性能</vt:lpstr>
      <vt:lpstr>Core i7 流水</vt:lpstr>
      <vt:lpstr>Core i7 性能</vt:lpstr>
      <vt:lpstr>4.12 矩阵乘法的ILP代码优化</vt:lpstr>
      <vt:lpstr>PowerPoint 演示文稿</vt:lpstr>
      <vt:lpstr>性能对比</vt:lpstr>
      <vt:lpstr>4.13 常见错误</vt:lpstr>
      <vt:lpstr>陷阱：</vt:lpstr>
      <vt:lpstr>4.14 结论</vt:lpstr>
    </vt:vector>
  </TitlesOfParts>
  <Company>Ashenden Designs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...</dc:title>
  <dc:creator>Peter Ashenden</dc:creator>
  <cp:lastModifiedBy>hongjiyao_2014150120</cp:lastModifiedBy>
  <cp:revision>271</cp:revision>
  <dcterms:created xsi:type="dcterms:W3CDTF">2016-11-11T09:11:04Z</dcterms:created>
  <dcterms:modified xsi:type="dcterms:W3CDTF">2016-11-11T09:11:04Z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2052-10.1.0.5503</vt:lpwstr>
  </property>
</Properties>
</file>